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4" r:id="rId1"/>
  </p:sldMasterIdLst>
  <p:notesMasterIdLst>
    <p:notesMasterId r:id="rId26"/>
  </p:notesMasterIdLst>
  <p:sldIdLst>
    <p:sldId id="276" r:id="rId2"/>
    <p:sldId id="286" r:id="rId3"/>
    <p:sldId id="284" r:id="rId4"/>
    <p:sldId id="283" r:id="rId5"/>
    <p:sldId id="285" r:id="rId6"/>
    <p:sldId id="287" r:id="rId7"/>
    <p:sldId id="288" r:id="rId8"/>
    <p:sldId id="289" r:id="rId9"/>
    <p:sldId id="290" r:id="rId10"/>
    <p:sldId id="291" r:id="rId11"/>
    <p:sldId id="292" r:id="rId12"/>
    <p:sldId id="294" r:id="rId13"/>
    <p:sldId id="295" r:id="rId14"/>
    <p:sldId id="296" r:id="rId15"/>
    <p:sldId id="303" r:id="rId16"/>
    <p:sldId id="299" r:id="rId17"/>
    <p:sldId id="297" r:id="rId18"/>
    <p:sldId id="306" r:id="rId19"/>
    <p:sldId id="302" r:id="rId20"/>
    <p:sldId id="300" r:id="rId21"/>
    <p:sldId id="301" r:id="rId22"/>
    <p:sldId id="298" r:id="rId23"/>
    <p:sldId id="305" r:id="rId24"/>
    <p:sldId id="30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5"/>
    <p:restoredTop sz="89739" autoAdjust="0"/>
  </p:normalViewPr>
  <p:slideViewPr>
    <p:cSldViewPr snapToGrid="0" snapToObjects="1">
      <p:cViewPr varScale="1">
        <p:scale>
          <a:sx n="76" d="100"/>
          <a:sy n="76" d="100"/>
        </p:scale>
        <p:origin x="-64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6A7C1-0CCE-2340-9BD1-450B8D86F1CD}"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19DA86BB-952B-564C-ADAC-BE18A7E4BF96}">
      <dgm:prSet phldrT="[Text]" custT="1"/>
      <dgm:spPr/>
      <dgm:t>
        <a:bodyPr/>
        <a:lstStyle/>
        <a:p>
          <a:r>
            <a:rPr lang="en-US" sz="4000" dirty="0" smtClean="0">
              <a:solidFill>
                <a:srgbClr val="660066"/>
              </a:solidFill>
            </a:rPr>
            <a:t>Binary</a:t>
          </a:r>
          <a:endParaRPr lang="en-US" sz="2400" dirty="0">
            <a:solidFill>
              <a:srgbClr val="660066"/>
            </a:solidFill>
          </a:endParaRPr>
        </a:p>
      </dgm:t>
    </dgm:pt>
    <dgm:pt modelId="{C1C1DDE3-B9E9-704D-A73C-98EE30C4537D}" type="parTrans" cxnId="{D327D963-0323-3F47-B21B-AC38A3713FB9}">
      <dgm:prSet/>
      <dgm:spPr/>
      <dgm:t>
        <a:bodyPr/>
        <a:lstStyle/>
        <a:p>
          <a:endParaRPr lang="en-US"/>
        </a:p>
      </dgm:t>
    </dgm:pt>
    <dgm:pt modelId="{3039872F-7EE7-0C42-BD85-4C20005A0A29}" type="sibTrans" cxnId="{D327D963-0323-3F47-B21B-AC38A3713FB9}">
      <dgm:prSet/>
      <dgm:spPr/>
      <dgm:t>
        <a:bodyPr/>
        <a:lstStyle/>
        <a:p>
          <a:endParaRPr lang="en-US"/>
        </a:p>
      </dgm:t>
    </dgm:pt>
    <dgm:pt modelId="{1AD784CF-A24D-C34F-9352-D5EF80ECA41F}">
      <dgm:prSet phldrT="[Text]" custT="1"/>
      <dgm:spPr/>
      <dgm:t>
        <a:bodyPr/>
        <a:lstStyle/>
        <a:p>
          <a:r>
            <a:rPr lang="en-US" sz="2000" dirty="0" smtClean="0"/>
            <a:t>exe</a:t>
          </a:r>
          <a:endParaRPr lang="en-US" sz="2000" dirty="0"/>
        </a:p>
      </dgm:t>
    </dgm:pt>
    <dgm:pt modelId="{1696F7A3-E18F-3542-914F-7F285DCE1B1A}" type="parTrans" cxnId="{B3DDF2F3-DA49-014D-B7B1-CC95332125D0}">
      <dgm:prSet/>
      <dgm:spPr/>
      <dgm:t>
        <a:bodyPr/>
        <a:lstStyle/>
        <a:p>
          <a:endParaRPr lang="en-US"/>
        </a:p>
      </dgm:t>
    </dgm:pt>
    <dgm:pt modelId="{B097AF3A-F91D-CE44-B99A-199289360466}" type="sibTrans" cxnId="{B3DDF2F3-DA49-014D-B7B1-CC95332125D0}">
      <dgm:prSet/>
      <dgm:spPr/>
      <dgm:t>
        <a:bodyPr/>
        <a:lstStyle/>
        <a:p>
          <a:endParaRPr lang="en-US"/>
        </a:p>
      </dgm:t>
    </dgm:pt>
    <dgm:pt modelId="{6A29C5C9-B898-A442-8827-59ED2280D4FA}">
      <dgm:prSet phldrT="[Text]" custT="1"/>
      <dgm:spPr/>
      <dgm:t>
        <a:bodyPr/>
        <a:lstStyle/>
        <a:p>
          <a:r>
            <a:rPr lang="en-US" sz="2000" dirty="0" smtClean="0"/>
            <a:t>elf</a:t>
          </a:r>
          <a:endParaRPr lang="en-US" sz="2000" dirty="0"/>
        </a:p>
      </dgm:t>
    </dgm:pt>
    <dgm:pt modelId="{87AB9AFB-17BD-164A-A8BF-A2DAD40E37DD}" type="parTrans" cxnId="{08ECD4C6-7346-F241-BBD5-F3914052B2C4}">
      <dgm:prSet/>
      <dgm:spPr/>
      <dgm:t>
        <a:bodyPr/>
        <a:lstStyle/>
        <a:p>
          <a:endParaRPr lang="en-US"/>
        </a:p>
      </dgm:t>
    </dgm:pt>
    <dgm:pt modelId="{D83D3269-0157-7E4A-ADC3-FD5A88150BD3}" type="sibTrans" cxnId="{08ECD4C6-7346-F241-BBD5-F3914052B2C4}">
      <dgm:prSet/>
      <dgm:spPr/>
      <dgm:t>
        <a:bodyPr/>
        <a:lstStyle/>
        <a:p>
          <a:endParaRPr lang="en-US"/>
        </a:p>
      </dgm:t>
    </dgm:pt>
    <dgm:pt modelId="{0533F45A-F673-ED4F-8504-E058EB38F9E9}">
      <dgm:prSet phldrT="[Text]" custT="1"/>
      <dgm:spPr/>
      <dgm:t>
        <a:bodyPr/>
        <a:lstStyle/>
        <a:p>
          <a:r>
            <a:rPr lang="en-US" sz="4000" dirty="0" smtClean="0">
              <a:solidFill>
                <a:srgbClr val="660066"/>
              </a:solidFill>
            </a:rPr>
            <a:t>Packaged</a:t>
          </a:r>
          <a:endParaRPr lang="en-US" sz="1600" dirty="0">
            <a:solidFill>
              <a:srgbClr val="660066"/>
            </a:solidFill>
          </a:endParaRPr>
        </a:p>
      </dgm:t>
    </dgm:pt>
    <dgm:pt modelId="{7F0F538E-1311-F44C-ADEC-43DE8B3567FE}" type="parTrans" cxnId="{CA5F9686-9ED3-7C46-A3E1-0F535478753D}">
      <dgm:prSet/>
      <dgm:spPr/>
      <dgm:t>
        <a:bodyPr/>
        <a:lstStyle/>
        <a:p>
          <a:endParaRPr lang="en-US"/>
        </a:p>
      </dgm:t>
    </dgm:pt>
    <dgm:pt modelId="{FC94916E-D8AD-A64C-AB72-4590E47C3EAB}" type="sibTrans" cxnId="{CA5F9686-9ED3-7C46-A3E1-0F535478753D}">
      <dgm:prSet/>
      <dgm:spPr/>
      <dgm:t>
        <a:bodyPr/>
        <a:lstStyle/>
        <a:p>
          <a:endParaRPr lang="en-US"/>
        </a:p>
      </dgm:t>
    </dgm:pt>
    <dgm:pt modelId="{DBA45D64-ED9E-AC4D-8CE0-98D5C26F5F9E}">
      <dgm:prSet phldrT="[Text]" custT="1"/>
      <dgm:spPr/>
      <dgm:t>
        <a:bodyPr/>
        <a:lstStyle/>
        <a:p>
          <a:r>
            <a:rPr lang="en-US" sz="1800" dirty="0" smtClean="0"/>
            <a:t>JAR</a:t>
          </a:r>
          <a:endParaRPr lang="en-US" sz="1800" dirty="0"/>
        </a:p>
      </dgm:t>
    </dgm:pt>
    <dgm:pt modelId="{F8EA9E79-BEEC-CB44-88F7-3012DB4D3DA4}" type="parTrans" cxnId="{AFD3BC44-5715-8A4C-A420-51868A6FA23B}">
      <dgm:prSet/>
      <dgm:spPr/>
      <dgm:t>
        <a:bodyPr/>
        <a:lstStyle/>
        <a:p>
          <a:endParaRPr lang="en-US"/>
        </a:p>
      </dgm:t>
    </dgm:pt>
    <dgm:pt modelId="{B0EFFEF2-AEEF-BB48-BD3D-0762563E2FF3}" type="sibTrans" cxnId="{AFD3BC44-5715-8A4C-A420-51868A6FA23B}">
      <dgm:prSet/>
      <dgm:spPr/>
      <dgm:t>
        <a:bodyPr/>
        <a:lstStyle/>
        <a:p>
          <a:endParaRPr lang="en-US"/>
        </a:p>
      </dgm:t>
    </dgm:pt>
    <dgm:pt modelId="{FC6A0B1E-6ED6-4F4A-890A-EB5D5FFBDD9F}">
      <dgm:prSet phldrT="[Text]" custT="1"/>
      <dgm:spPr/>
      <dgm:t>
        <a:bodyPr/>
        <a:lstStyle/>
        <a:p>
          <a:r>
            <a:rPr lang="en-US" sz="1800" dirty="0" smtClean="0"/>
            <a:t>WAR</a:t>
          </a:r>
          <a:endParaRPr lang="en-US" sz="1800" dirty="0"/>
        </a:p>
      </dgm:t>
    </dgm:pt>
    <dgm:pt modelId="{28EEF68C-D2DF-184D-81D1-4AC76D2A5BA0}" type="parTrans" cxnId="{76E511C3-BAE5-274C-ABEA-A7EA4014AF13}">
      <dgm:prSet/>
      <dgm:spPr/>
      <dgm:t>
        <a:bodyPr/>
        <a:lstStyle/>
        <a:p>
          <a:endParaRPr lang="en-US"/>
        </a:p>
      </dgm:t>
    </dgm:pt>
    <dgm:pt modelId="{A32E729C-E5ED-2A4D-95D9-EFF27182A2DA}" type="sibTrans" cxnId="{76E511C3-BAE5-274C-ABEA-A7EA4014AF13}">
      <dgm:prSet/>
      <dgm:spPr/>
      <dgm:t>
        <a:bodyPr/>
        <a:lstStyle/>
        <a:p>
          <a:endParaRPr lang="en-US"/>
        </a:p>
      </dgm:t>
    </dgm:pt>
    <dgm:pt modelId="{F263926A-C08F-B84D-B3AA-C261D97905F0}">
      <dgm:prSet phldrT="[Text]" custT="1"/>
      <dgm:spPr/>
      <dgm:t>
        <a:bodyPr/>
        <a:lstStyle/>
        <a:p>
          <a:r>
            <a:rPr lang="en-US" sz="3200" dirty="0" smtClean="0">
              <a:solidFill>
                <a:srgbClr val="660066"/>
              </a:solidFill>
            </a:rPr>
            <a:t>Containerized</a:t>
          </a:r>
          <a:endParaRPr lang="en-US" sz="1600" dirty="0">
            <a:solidFill>
              <a:srgbClr val="660066"/>
            </a:solidFill>
          </a:endParaRPr>
        </a:p>
      </dgm:t>
    </dgm:pt>
    <dgm:pt modelId="{00EBEC70-21E1-1947-8475-3581E4A305B5}" type="parTrans" cxnId="{67ED60B0-1A98-B146-B23C-CEDAAFB2379B}">
      <dgm:prSet/>
      <dgm:spPr/>
      <dgm:t>
        <a:bodyPr/>
        <a:lstStyle/>
        <a:p>
          <a:endParaRPr lang="en-US"/>
        </a:p>
      </dgm:t>
    </dgm:pt>
    <dgm:pt modelId="{E7BE10F2-9CDB-DC47-9C06-74F4F07C5CEF}" type="sibTrans" cxnId="{67ED60B0-1A98-B146-B23C-CEDAAFB2379B}">
      <dgm:prSet/>
      <dgm:spPr/>
      <dgm:t>
        <a:bodyPr/>
        <a:lstStyle/>
        <a:p>
          <a:endParaRPr lang="en-US"/>
        </a:p>
      </dgm:t>
    </dgm:pt>
    <dgm:pt modelId="{A66E3AA2-125E-2E42-9C4C-4315811A131E}">
      <dgm:prSet phldrT="[Text]" custT="1"/>
      <dgm:spPr/>
      <dgm:t>
        <a:bodyPr/>
        <a:lstStyle/>
        <a:p>
          <a:pPr algn="ctr"/>
          <a:r>
            <a:rPr lang="en-US" sz="2000" dirty="0" smtClean="0"/>
            <a:t>Images (</a:t>
          </a:r>
          <a:r>
            <a:rPr lang="en-US" sz="2000" dirty="0" err="1" smtClean="0"/>
            <a:t>dockerfiles</a:t>
          </a:r>
          <a:r>
            <a:rPr lang="en-US" sz="3600" dirty="0" smtClean="0"/>
            <a:t>)</a:t>
          </a:r>
          <a:endParaRPr lang="en-US" sz="3600" dirty="0"/>
        </a:p>
      </dgm:t>
    </dgm:pt>
    <dgm:pt modelId="{9E6192B8-3E0A-FE40-9314-2144AD9E84AF}" type="parTrans" cxnId="{D77FD1FB-4604-9C4A-8921-7264D192411D}">
      <dgm:prSet/>
      <dgm:spPr/>
      <dgm:t>
        <a:bodyPr/>
        <a:lstStyle/>
        <a:p>
          <a:endParaRPr lang="en-US"/>
        </a:p>
      </dgm:t>
    </dgm:pt>
    <dgm:pt modelId="{23F8DF0D-621F-AB47-BA02-B6174FFEE341}" type="sibTrans" cxnId="{D77FD1FB-4604-9C4A-8921-7264D192411D}">
      <dgm:prSet/>
      <dgm:spPr/>
      <dgm:t>
        <a:bodyPr/>
        <a:lstStyle/>
        <a:p>
          <a:endParaRPr lang="en-US"/>
        </a:p>
      </dgm:t>
    </dgm:pt>
    <dgm:pt modelId="{5B1CC853-0706-1448-B085-EC756C088E02}">
      <dgm:prSet phldrT="[Text]" custT="1"/>
      <dgm:spPr/>
      <dgm:t>
        <a:bodyPr/>
        <a:lstStyle/>
        <a:p>
          <a:r>
            <a:rPr lang="en-US" sz="1800" dirty="0" smtClean="0"/>
            <a:t>Gem</a:t>
          </a:r>
          <a:endParaRPr lang="en-US" sz="1800" dirty="0"/>
        </a:p>
      </dgm:t>
    </dgm:pt>
    <dgm:pt modelId="{252DFBCF-F02F-5643-A3FB-80940AFA8FDB}" type="parTrans" cxnId="{257B8421-932D-3F4E-B478-6CD1340B8E82}">
      <dgm:prSet/>
      <dgm:spPr/>
      <dgm:t>
        <a:bodyPr/>
        <a:lstStyle/>
        <a:p>
          <a:endParaRPr lang="en-US"/>
        </a:p>
      </dgm:t>
    </dgm:pt>
    <dgm:pt modelId="{9644C1D9-9A36-9645-9D17-5440E4A79529}" type="sibTrans" cxnId="{257B8421-932D-3F4E-B478-6CD1340B8E82}">
      <dgm:prSet/>
      <dgm:spPr/>
      <dgm:t>
        <a:bodyPr/>
        <a:lstStyle/>
        <a:p>
          <a:endParaRPr lang="en-US"/>
        </a:p>
      </dgm:t>
    </dgm:pt>
    <dgm:pt modelId="{B85108D4-9287-8E4C-8A61-C52CFDF287BD}" type="pres">
      <dgm:prSet presAssocID="{59C6A7C1-0CCE-2340-9BD1-450B8D86F1CD}" presName="CompostProcess" presStyleCnt="0">
        <dgm:presLayoutVars>
          <dgm:dir/>
          <dgm:resizeHandles val="exact"/>
        </dgm:presLayoutVars>
      </dgm:prSet>
      <dgm:spPr/>
    </dgm:pt>
    <dgm:pt modelId="{FF065F65-7029-1947-8EF8-98B3C4146943}" type="pres">
      <dgm:prSet presAssocID="{59C6A7C1-0CCE-2340-9BD1-450B8D86F1CD}" presName="arrow" presStyleLbl="bgShp" presStyleIdx="0" presStyleCnt="1"/>
      <dgm:spPr/>
    </dgm:pt>
    <dgm:pt modelId="{4B2A1700-7852-BC45-B909-4487D047E1E1}" type="pres">
      <dgm:prSet presAssocID="{59C6A7C1-0CCE-2340-9BD1-450B8D86F1CD}" presName="linearProcess" presStyleCnt="0"/>
      <dgm:spPr/>
    </dgm:pt>
    <dgm:pt modelId="{4191C5A8-876E-2549-A98C-60F1894CF94E}" type="pres">
      <dgm:prSet presAssocID="{19DA86BB-952B-564C-ADAC-BE18A7E4BF96}" presName="textNode" presStyleLbl="node1" presStyleIdx="0" presStyleCnt="3">
        <dgm:presLayoutVars>
          <dgm:bulletEnabled val="1"/>
        </dgm:presLayoutVars>
      </dgm:prSet>
      <dgm:spPr/>
    </dgm:pt>
    <dgm:pt modelId="{298DC591-C57D-C545-BB94-9814B1811784}" type="pres">
      <dgm:prSet presAssocID="{3039872F-7EE7-0C42-BD85-4C20005A0A29}" presName="sibTrans" presStyleCnt="0"/>
      <dgm:spPr/>
    </dgm:pt>
    <dgm:pt modelId="{98C537CD-BA75-3C44-AA80-95C6D7156E62}" type="pres">
      <dgm:prSet presAssocID="{0533F45A-F673-ED4F-8504-E058EB38F9E9}" presName="textNode" presStyleLbl="node1" presStyleIdx="1" presStyleCnt="3">
        <dgm:presLayoutVars>
          <dgm:bulletEnabled val="1"/>
        </dgm:presLayoutVars>
      </dgm:prSet>
      <dgm:spPr/>
      <dgm:t>
        <a:bodyPr/>
        <a:lstStyle/>
        <a:p>
          <a:endParaRPr lang="en-US"/>
        </a:p>
      </dgm:t>
    </dgm:pt>
    <dgm:pt modelId="{CDC2EA61-6FF4-184C-9778-662E2745EB27}" type="pres">
      <dgm:prSet presAssocID="{FC94916E-D8AD-A64C-AB72-4590E47C3EAB}" presName="sibTrans" presStyleCnt="0"/>
      <dgm:spPr/>
    </dgm:pt>
    <dgm:pt modelId="{B1BF7C74-5E4A-CB43-9C9D-C7E9F7FAB51B}" type="pres">
      <dgm:prSet presAssocID="{F263926A-C08F-B84D-B3AA-C261D97905F0}" presName="textNode" presStyleLbl="node1" presStyleIdx="2" presStyleCnt="3">
        <dgm:presLayoutVars>
          <dgm:bulletEnabled val="1"/>
        </dgm:presLayoutVars>
      </dgm:prSet>
      <dgm:spPr/>
    </dgm:pt>
  </dgm:ptLst>
  <dgm:cxnLst>
    <dgm:cxn modelId="{D77FD1FB-4604-9C4A-8921-7264D192411D}" srcId="{F263926A-C08F-B84D-B3AA-C261D97905F0}" destId="{A66E3AA2-125E-2E42-9C4C-4315811A131E}" srcOrd="0" destOrd="0" parTransId="{9E6192B8-3E0A-FE40-9314-2144AD9E84AF}" sibTransId="{23F8DF0D-621F-AB47-BA02-B6174FFEE341}"/>
    <dgm:cxn modelId="{B3DDF2F3-DA49-014D-B7B1-CC95332125D0}" srcId="{19DA86BB-952B-564C-ADAC-BE18A7E4BF96}" destId="{1AD784CF-A24D-C34F-9352-D5EF80ECA41F}" srcOrd="0" destOrd="0" parTransId="{1696F7A3-E18F-3542-914F-7F285DCE1B1A}" sibTransId="{B097AF3A-F91D-CE44-B99A-199289360466}"/>
    <dgm:cxn modelId="{AAE097CB-8B92-FE4B-870E-07DEF65C8BE5}" type="presOf" srcId="{FC6A0B1E-6ED6-4F4A-890A-EB5D5FFBDD9F}" destId="{98C537CD-BA75-3C44-AA80-95C6D7156E62}" srcOrd="0" destOrd="2" presId="urn:microsoft.com/office/officeart/2005/8/layout/hProcess9"/>
    <dgm:cxn modelId="{60D2D9BF-1657-1248-A89D-188B5F62DC55}" type="presOf" srcId="{5B1CC853-0706-1448-B085-EC756C088E02}" destId="{98C537CD-BA75-3C44-AA80-95C6D7156E62}" srcOrd="0" destOrd="3" presId="urn:microsoft.com/office/officeart/2005/8/layout/hProcess9"/>
    <dgm:cxn modelId="{257B8421-932D-3F4E-B478-6CD1340B8E82}" srcId="{0533F45A-F673-ED4F-8504-E058EB38F9E9}" destId="{5B1CC853-0706-1448-B085-EC756C088E02}" srcOrd="2" destOrd="0" parTransId="{252DFBCF-F02F-5643-A3FB-80940AFA8FDB}" sibTransId="{9644C1D9-9A36-9645-9D17-5440E4A79529}"/>
    <dgm:cxn modelId="{5BB3FB06-16FB-E64A-8733-ED4FB6DA731F}" type="presOf" srcId="{1AD784CF-A24D-C34F-9352-D5EF80ECA41F}" destId="{4191C5A8-876E-2549-A98C-60F1894CF94E}" srcOrd="0" destOrd="1" presId="urn:microsoft.com/office/officeart/2005/8/layout/hProcess9"/>
    <dgm:cxn modelId="{76320CD7-3BE9-EA4A-AB68-FF17C0BE5A46}" type="presOf" srcId="{A66E3AA2-125E-2E42-9C4C-4315811A131E}" destId="{B1BF7C74-5E4A-CB43-9C9D-C7E9F7FAB51B}" srcOrd="0" destOrd="1" presId="urn:microsoft.com/office/officeart/2005/8/layout/hProcess9"/>
    <dgm:cxn modelId="{08ECD4C6-7346-F241-BBD5-F3914052B2C4}" srcId="{19DA86BB-952B-564C-ADAC-BE18A7E4BF96}" destId="{6A29C5C9-B898-A442-8827-59ED2280D4FA}" srcOrd="1" destOrd="0" parTransId="{87AB9AFB-17BD-164A-A8BF-A2DAD40E37DD}" sibTransId="{D83D3269-0157-7E4A-ADC3-FD5A88150BD3}"/>
    <dgm:cxn modelId="{D327D963-0323-3F47-B21B-AC38A3713FB9}" srcId="{59C6A7C1-0CCE-2340-9BD1-450B8D86F1CD}" destId="{19DA86BB-952B-564C-ADAC-BE18A7E4BF96}" srcOrd="0" destOrd="0" parTransId="{C1C1DDE3-B9E9-704D-A73C-98EE30C4537D}" sibTransId="{3039872F-7EE7-0C42-BD85-4C20005A0A29}"/>
    <dgm:cxn modelId="{19B8BC36-EA85-594F-A41A-7AB881139BA2}" type="presOf" srcId="{6A29C5C9-B898-A442-8827-59ED2280D4FA}" destId="{4191C5A8-876E-2549-A98C-60F1894CF94E}" srcOrd="0" destOrd="2" presId="urn:microsoft.com/office/officeart/2005/8/layout/hProcess9"/>
    <dgm:cxn modelId="{3C4D5583-9496-A24D-A540-B928DBEF4EEF}" type="presOf" srcId="{19DA86BB-952B-564C-ADAC-BE18A7E4BF96}" destId="{4191C5A8-876E-2549-A98C-60F1894CF94E}" srcOrd="0" destOrd="0" presId="urn:microsoft.com/office/officeart/2005/8/layout/hProcess9"/>
    <dgm:cxn modelId="{67ED60B0-1A98-B146-B23C-CEDAAFB2379B}" srcId="{59C6A7C1-0CCE-2340-9BD1-450B8D86F1CD}" destId="{F263926A-C08F-B84D-B3AA-C261D97905F0}" srcOrd="2" destOrd="0" parTransId="{00EBEC70-21E1-1947-8475-3581E4A305B5}" sibTransId="{E7BE10F2-9CDB-DC47-9C06-74F4F07C5CEF}"/>
    <dgm:cxn modelId="{179438E7-C84F-024E-AFE3-E276678FA992}" type="presOf" srcId="{F263926A-C08F-B84D-B3AA-C261D97905F0}" destId="{B1BF7C74-5E4A-CB43-9C9D-C7E9F7FAB51B}" srcOrd="0" destOrd="0" presId="urn:microsoft.com/office/officeart/2005/8/layout/hProcess9"/>
    <dgm:cxn modelId="{4FAAC143-C0A7-584D-9FB7-0E50723C3A65}" type="presOf" srcId="{59C6A7C1-0CCE-2340-9BD1-450B8D86F1CD}" destId="{B85108D4-9287-8E4C-8A61-C52CFDF287BD}" srcOrd="0" destOrd="0" presId="urn:microsoft.com/office/officeart/2005/8/layout/hProcess9"/>
    <dgm:cxn modelId="{76E511C3-BAE5-274C-ABEA-A7EA4014AF13}" srcId="{0533F45A-F673-ED4F-8504-E058EB38F9E9}" destId="{FC6A0B1E-6ED6-4F4A-890A-EB5D5FFBDD9F}" srcOrd="1" destOrd="0" parTransId="{28EEF68C-D2DF-184D-81D1-4AC76D2A5BA0}" sibTransId="{A32E729C-E5ED-2A4D-95D9-EFF27182A2DA}"/>
    <dgm:cxn modelId="{AFD3BC44-5715-8A4C-A420-51868A6FA23B}" srcId="{0533F45A-F673-ED4F-8504-E058EB38F9E9}" destId="{DBA45D64-ED9E-AC4D-8CE0-98D5C26F5F9E}" srcOrd="0" destOrd="0" parTransId="{F8EA9E79-BEEC-CB44-88F7-3012DB4D3DA4}" sibTransId="{B0EFFEF2-AEEF-BB48-BD3D-0762563E2FF3}"/>
    <dgm:cxn modelId="{FCB47349-ABE4-034B-A961-FF516669078C}" type="presOf" srcId="{0533F45A-F673-ED4F-8504-E058EB38F9E9}" destId="{98C537CD-BA75-3C44-AA80-95C6D7156E62}" srcOrd="0" destOrd="0" presId="urn:microsoft.com/office/officeart/2005/8/layout/hProcess9"/>
    <dgm:cxn modelId="{CA5F9686-9ED3-7C46-A3E1-0F535478753D}" srcId="{59C6A7C1-0CCE-2340-9BD1-450B8D86F1CD}" destId="{0533F45A-F673-ED4F-8504-E058EB38F9E9}" srcOrd="1" destOrd="0" parTransId="{7F0F538E-1311-F44C-ADEC-43DE8B3567FE}" sibTransId="{FC94916E-D8AD-A64C-AB72-4590E47C3EAB}"/>
    <dgm:cxn modelId="{C63C577A-88E3-714E-A01E-0F4A5D870E54}" type="presOf" srcId="{DBA45D64-ED9E-AC4D-8CE0-98D5C26F5F9E}" destId="{98C537CD-BA75-3C44-AA80-95C6D7156E62}" srcOrd="0" destOrd="1" presId="urn:microsoft.com/office/officeart/2005/8/layout/hProcess9"/>
    <dgm:cxn modelId="{F7EA18F7-1386-E547-AD54-5E9F41195208}" type="presParOf" srcId="{B85108D4-9287-8E4C-8A61-C52CFDF287BD}" destId="{FF065F65-7029-1947-8EF8-98B3C4146943}" srcOrd="0" destOrd="0" presId="urn:microsoft.com/office/officeart/2005/8/layout/hProcess9"/>
    <dgm:cxn modelId="{41A639D5-2CFD-804B-B5C3-32DCFD862785}" type="presParOf" srcId="{B85108D4-9287-8E4C-8A61-C52CFDF287BD}" destId="{4B2A1700-7852-BC45-B909-4487D047E1E1}" srcOrd="1" destOrd="0" presId="urn:microsoft.com/office/officeart/2005/8/layout/hProcess9"/>
    <dgm:cxn modelId="{7491349B-7E3F-F648-BEE0-D08911EF4D16}" type="presParOf" srcId="{4B2A1700-7852-BC45-B909-4487D047E1E1}" destId="{4191C5A8-876E-2549-A98C-60F1894CF94E}" srcOrd="0" destOrd="0" presId="urn:microsoft.com/office/officeart/2005/8/layout/hProcess9"/>
    <dgm:cxn modelId="{FFDEF5B0-A35E-2141-BA91-F7FC7313C9C6}" type="presParOf" srcId="{4B2A1700-7852-BC45-B909-4487D047E1E1}" destId="{298DC591-C57D-C545-BB94-9814B1811784}" srcOrd="1" destOrd="0" presId="urn:microsoft.com/office/officeart/2005/8/layout/hProcess9"/>
    <dgm:cxn modelId="{FBC02BA3-AB75-114B-89CA-9386800E245C}" type="presParOf" srcId="{4B2A1700-7852-BC45-B909-4487D047E1E1}" destId="{98C537CD-BA75-3C44-AA80-95C6D7156E62}" srcOrd="2" destOrd="0" presId="urn:microsoft.com/office/officeart/2005/8/layout/hProcess9"/>
    <dgm:cxn modelId="{9A2D4353-D666-2144-B4DD-3422F13073F8}" type="presParOf" srcId="{4B2A1700-7852-BC45-B909-4487D047E1E1}" destId="{CDC2EA61-6FF4-184C-9778-662E2745EB27}" srcOrd="3" destOrd="0" presId="urn:microsoft.com/office/officeart/2005/8/layout/hProcess9"/>
    <dgm:cxn modelId="{7370D8E5-485E-FF4D-B989-B39494B977F0}" type="presParOf" srcId="{4B2A1700-7852-BC45-B909-4487D047E1E1}" destId="{B1BF7C74-5E4A-CB43-9C9D-C7E9F7FAB51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FF8DCB-5DC1-E44B-83CE-73D64783DABF}" type="doc">
      <dgm:prSet loTypeId="urn:microsoft.com/office/officeart/2009/3/layout/PieProcess" loCatId="" qsTypeId="urn:microsoft.com/office/officeart/2005/8/quickstyle/simple4" qsCatId="simple" csTypeId="urn:microsoft.com/office/officeart/2005/8/colors/accent1_2" csCatId="accent1" phldr="1"/>
      <dgm:spPr/>
      <dgm:t>
        <a:bodyPr/>
        <a:lstStyle/>
        <a:p>
          <a:endParaRPr lang="en-US"/>
        </a:p>
      </dgm:t>
    </dgm:pt>
    <dgm:pt modelId="{1DDBD81A-7DFC-634E-B5F0-35793170BC29}">
      <dgm:prSet phldrT="[Text]"/>
      <dgm:spPr/>
      <dgm:t>
        <a:bodyPr/>
        <a:lstStyle/>
        <a:p>
          <a:r>
            <a:rPr lang="en-US" b="1" dirty="0" smtClean="0">
              <a:solidFill>
                <a:srgbClr val="0000FF"/>
              </a:solidFill>
            </a:rPr>
            <a:t>Package</a:t>
          </a:r>
          <a:r>
            <a:rPr lang="en-US" dirty="0" smtClean="0">
              <a:solidFill>
                <a:srgbClr val="0000FF"/>
              </a:solidFill>
            </a:rPr>
            <a:t> </a:t>
          </a:r>
          <a:r>
            <a:rPr lang="en-US" dirty="0" smtClean="0"/>
            <a:t>Vulnerability</a:t>
          </a:r>
          <a:endParaRPr lang="en-US" dirty="0"/>
        </a:p>
      </dgm:t>
    </dgm:pt>
    <dgm:pt modelId="{CDCB0D9B-E7AC-3C44-A1E7-75ECA974057E}" type="parTrans" cxnId="{BA14E20D-D843-D149-9536-93C9DE2EEB23}">
      <dgm:prSet/>
      <dgm:spPr/>
      <dgm:t>
        <a:bodyPr/>
        <a:lstStyle/>
        <a:p>
          <a:endParaRPr lang="en-US"/>
        </a:p>
      </dgm:t>
    </dgm:pt>
    <dgm:pt modelId="{A628DFB1-4D0B-5344-81D5-851C0BF085FB}" type="sibTrans" cxnId="{BA14E20D-D843-D149-9536-93C9DE2EEB23}">
      <dgm:prSet/>
      <dgm:spPr/>
      <dgm:t>
        <a:bodyPr/>
        <a:lstStyle/>
        <a:p>
          <a:endParaRPr lang="en-US"/>
        </a:p>
      </dgm:t>
    </dgm:pt>
    <dgm:pt modelId="{E4D3268D-2A9C-6747-B2FA-F395FE1D3B79}">
      <dgm:prSet phldrT="[Text]"/>
      <dgm:spPr/>
      <dgm:t>
        <a:bodyPr/>
        <a:lstStyle/>
        <a:p>
          <a:r>
            <a:rPr lang="en-US" b="1" dirty="0" smtClean="0">
              <a:solidFill>
                <a:srgbClr val="0000FF"/>
              </a:solidFill>
            </a:rPr>
            <a:t>Configuration</a:t>
          </a:r>
          <a:r>
            <a:rPr lang="en-US" dirty="0" smtClean="0"/>
            <a:t> Vulnerability</a:t>
          </a:r>
          <a:endParaRPr lang="en-US" dirty="0"/>
        </a:p>
      </dgm:t>
    </dgm:pt>
    <dgm:pt modelId="{AEC7C0CE-B171-F34E-8D0B-72C74ADDC7F7}" type="parTrans" cxnId="{8320CD47-B415-444C-9851-3EE981764100}">
      <dgm:prSet/>
      <dgm:spPr/>
      <dgm:t>
        <a:bodyPr/>
        <a:lstStyle/>
        <a:p>
          <a:endParaRPr lang="en-US"/>
        </a:p>
      </dgm:t>
    </dgm:pt>
    <dgm:pt modelId="{A1548371-0D12-8645-8C27-4763897E536F}" type="sibTrans" cxnId="{8320CD47-B415-444C-9851-3EE981764100}">
      <dgm:prSet/>
      <dgm:spPr/>
      <dgm:t>
        <a:bodyPr/>
        <a:lstStyle/>
        <a:p>
          <a:endParaRPr lang="en-US"/>
        </a:p>
      </dgm:t>
    </dgm:pt>
    <dgm:pt modelId="{58881494-7AC8-4C42-98E5-771BD5CF32E9}">
      <dgm:prSet phldrT="[Text]"/>
      <dgm:spPr/>
      <dgm:t>
        <a:bodyPr/>
        <a:lstStyle/>
        <a:p>
          <a:r>
            <a:rPr lang="en-US" dirty="0" smtClean="0">
              <a:solidFill>
                <a:schemeClr val="accent2"/>
              </a:solidFill>
              <a:latin typeface="Big Caslon"/>
              <a:cs typeface="Big Caslon"/>
            </a:rPr>
            <a:t>E.g.: </a:t>
          </a:r>
          <a:r>
            <a:rPr lang="en-US" dirty="0" err="1" smtClean="0">
              <a:solidFill>
                <a:schemeClr val="accent2"/>
              </a:solidFill>
              <a:latin typeface="Big Caslon"/>
              <a:cs typeface="Big Caslon"/>
            </a:rPr>
            <a:t>OpenSSH</a:t>
          </a:r>
          <a:r>
            <a:rPr lang="en-US" dirty="0" smtClean="0">
              <a:solidFill>
                <a:schemeClr val="accent2"/>
              </a:solidFill>
              <a:latin typeface="Big Caslon"/>
              <a:cs typeface="Big Caslon"/>
            </a:rPr>
            <a:t> installed &amp;</a:t>
          </a:r>
        </a:p>
        <a:p>
          <a:r>
            <a:rPr lang="en-US" dirty="0" smtClean="0">
              <a:solidFill>
                <a:srgbClr val="660066"/>
              </a:solidFill>
              <a:latin typeface="Courier New"/>
              <a:cs typeface="Courier New"/>
            </a:rPr>
            <a:t>#</a:t>
          </a:r>
          <a:r>
            <a:rPr lang="en-US" dirty="0" err="1" smtClean="0">
              <a:solidFill>
                <a:srgbClr val="660066"/>
              </a:solidFill>
              <a:latin typeface="Courier New"/>
              <a:cs typeface="Courier New"/>
            </a:rPr>
            <a:t>PasswordAuthentication</a:t>
          </a:r>
          <a:r>
            <a:rPr lang="en-US" dirty="0" smtClean="0">
              <a:solidFill>
                <a:srgbClr val="660066"/>
              </a:solidFill>
              <a:latin typeface="Courier New"/>
              <a:cs typeface="Courier New"/>
            </a:rPr>
            <a:t> yes</a:t>
          </a:r>
        </a:p>
        <a:p>
          <a:r>
            <a:rPr lang="en-US" dirty="0" smtClean="0">
              <a:solidFill>
                <a:srgbClr val="660066"/>
              </a:solidFill>
              <a:latin typeface="Courier New"/>
              <a:cs typeface="Courier New"/>
            </a:rPr>
            <a:t>#</a:t>
          </a:r>
          <a:r>
            <a:rPr lang="en-US" dirty="0" err="1" smtClean="0">
              <a:solidFill>
                <a:srgbClr val="660066"/>
              </a:solidFill>
              <a:latin typeface="Courier New"/>
              <a:cs typeface="Courier New"/>
            </a:rPr>
            <a:t>PermitEmptyPasswords</a:t>
          </a:r>
          <a:r>
            <a:rPr lang="en-US" dirty="0" smtClean="0">
              <a:solidFill>
                <a:srgbClr val="660066"/>
              </a:solidFill>
              <a:latin typeface="Courier New"/>
              <a:cs typeface="Courier New"/>
            </a:rPr>
            <a:t> </a:t>
          </a:r>
        </a:p>
        <a:p>
          <a:r>
            <a:rPr lang="en-US" dirty="0" smtClean="0">
              <a:solidFill>
                <a:srgbClr val="660066"/>
              </a:solidFill>
              <a:latin typeface="Courier New"/>
              <a:cs typeface="Courier New"/>
            </a:rPr>
            <a:t>Yes (or even no)</a:t>
          </a:r>
          <a:endParaRPr lang="en-US" dirty="0">
            <a:solidFill>
              <a:srgbClr val="660066"/>
            </a:solidFill>
            <a:latin typeface="Courier New"/>
            <a:cs typeface="Courier New"/>
          </a:endParaRPr>
        </a:p>
      </dgm:t>
    </dgm:pt>
    <dgm:pt modelId="{D9373B82-3BF3-554D-B837-EA217D230DA6}" type="parTrans" cxnId="{C1BF7F53-8E35-2843-BFEA-770F4A44B55C}">
      <dgm:prSet/>
      <dgm:spPr/>
      <dgm:t>
        <a:bodyPr/>
        <a:lstStyle/>
        <a:p>
          <a:endParaRPr lang="en-US"/>
        </a:p>
      </dgm:t>
    </dgm:pt>
    <dgm:pt modelId="{E140CA9B-65F7-4448-88DE-BC34C71F4369}" type="sibTrans" cxnId="{C1BF7F53-8E35-2843-BFEA-770F4A44B55C}">
      <dgm:prSet/>
      <dgm:spPr/>
      <dgm:t>
        <a:bodyPr/>
        <a:lstStyle/>
        <a:p>
          <a:endParaRPr lang="en-US"/>
        </a:p>
      </dgm:t>
    </dgm:pt>
    <dgm:pt modelId="{93C2A90B-0C92-8645-AC29-D4F79DC49337}">
      <dgm:prSet phldrT="[Text]"/>
      <dgm:spPr/>
      <dgm:t>
        <a:bodyPr/>
        <a:lstStyle/>
        <a:p>
          <a:r>
            <a:rPr lang="en-US" b="1" dirty="0" smtClean="0">
              <a:solidFill>
                <a:srgbClr val="0000FF"/>
              </a:solidFill>
            </a:rPr>
            <a:t>Malware</a:t>
          </a:r>
          <a:r>
            <a:rPr lang="en-US" dirty="0" smtClean="0">
              <a:solidFill>
                <a:srgbClr val="0000FF"/>
              </a:solidFill>
            </a:rPr>
            <a:t> </a:t>
          </a:r>
          <a:r>
            <a:rPr lang="en-US" dirty="0" smtClean="0"/>
            <a:t>Signature</a:t>
          </a:r>
          <a:endParaRPr lang="en-US" dirty="0"/>
        </a:p>
      </dgm:t>
    </dgm:pt>
    <dgm:pt modelId="{2620B01F-A193-094A-B543-859CD3ED6F95}" type="parTrans" cxnId="{7F46B921-A135-0040-AF99-AE99AE81B23C}">
      <dgm:prSet/>
      <dgm:spPr/>
      <dgm:t>
        <a:bodyPr/>
        <a:lstStyle/>
        <a:p>
          <a:endParaRPr lang="en-US"/>
        </a:p>
      </dgm:t>
    </dgm:pt>
    <dgm:pt modelId="{56797A9F-BD5E-8149-9812-A7A1D0896D8C}" type="sibTrans" cxnId="{7F46B921-A135-0040-AF99-AE99AE81B23C}">
      <dgm:prSet/>
      <dgm:spPr/>
      <dgm:t>
        <a:bodyPr/>
        <a:lstStyle/>
        <a:p>
          <a:endParaRPr lang="en-US"/>
        </a:p>
      </dgm:t>
    </dgm:pt>
    <dgm:pt modelId="{AECDA373-3CA3-6D48-B92C-4C0A0A07C8D6}">
      <dgm:prSet phldrT="[Text]"/>
      <dgm:spPr/>
      <dgm:t>
        <a:bodyPr/>
        <a:lstStyle/>
        <a:p>
          <a:r>
            <a:rPr lang="en-US" dirty="0" smtClean="0">
              <a:solidFill>
                <a:schemeClr val="accent2"/>
              </a:solidFill>
              <a:latin typeface="Big Caslon"/>
              <a:cs typeface="Big Caslon"/>
            </a:rPr>
            <a:t>E.g.:</a:t>
          </a:r>
        </a:p>
        <a:p>
          <a:r>
            <a:rPr lang="en-US" dirty="0" smtClean="0">
              <a:solidFill>
                <a:srgbClr val="660066"/>
              </a:solidFill>
              <a:latin typeface="Courier New"/>
              <a:cs typeface="Courier New"/>
            </a:rPr>
            <a:t>- Viruses</a:t>
          </a:r>
        </a:p>
        <a:p>
          <a:r>
            <a:rPr lang="en-US" dirty="0" smtClean="0">
              <a:solidFill>
                <a:srgbClr val="660066"/>
              </a:solidFill>
              <a:latin typeface="Courier New"/>
              <a:cs typeface="Courier New"/>
            </a:rPr>
            <a:t>- Worms</a:t>
          </a:r>
        </a:p>
        <a:p>
          <a:r>
            <a:rPr lang="en-US" dirty="0" smtClean="0">
              <a:solidFill>
                <a:srgbClr val="660066"/>
              </a:solidFill>
              <a:latin typeface="Courier New"/>
              <a:cs typeface="Courier New"/>
            </a:rPr>
            <a:t>- </a:t>
          </a:r>
          <a:r>
            <a:rPr lang="en-US" dirty="0" err="1" smtClean="0">
              <a:solidFill>
                <a:srgbClr val="660066"/>
              </a:solidFill>
              <a:latin typeface="Courier New"/>
              <a:cs typeface="Courier New"/>
            </a:rPr>
            <a:t>SpyWares</a:t>
          </a:r>
          <a:endParaRPr lang="en-US" dirty="0" smtClean="0">
            <a:solidFill>
              <a:srgbClr val="660066"/>
            </a:solidFill>
            <a:latin typeface="Courier New"/>
            <a:cs typeface="Courier New"/>
          </a:endParaRPr>
        </a:p>
        <a:p>
          <a:r>
            <a:rPr lang="en-US" dirty="0" smtClean="0">
              <a:solidFill>
                <a:srgbClr val="660066"/>
              </a:solidFill>
              <a:latin typeface="Courier New"/>
              <a:cs typeface="Courier New"/>
            </a:rPr>
            <a:t>- Trojan Horses</a:t>
          </a:r>
          <a:endParaRPr lang="en-US" dirty="0">
            <a:solidFill>
              <a:srgbClr val="660066"/>
            </a:solidFill>
            <a:latin typeface="Courier New"/>
            <a:cs typeface="Courier New"/>
          </a:endParaRPr>
        </a:p>
      </dgm:t>
    </dgm:pt>
    <dgm:pt modelId="{10350EDE-2A5C-EB4C-8822-FFD6425231D2}" type="parTrans" cxnId="{9BD4D36E-3DB7-724D-9157-59473212495A}">
      <dgm:prSet/>
      <dgm:spPr/>
      <dgm:t>
        <a:bodyPr/>
        <a:lstStyle/>
        <a:p>
          <a:endParaRPr lang="en-US"/>
        </a:p>
      </dgm:t>
    </dgm:pt>
    <dgm:pt modelId="{9D72BD0D-1FE1-2046-A138-D0EE09365E12}" type="sibTrans" cxnId="{9BD4D36E-3DB7-724D-9157-59473212495A}">
      <dgm:prSet/>
      <dgm:spPr/>
      <dgm:t>
        <a:bodyPr/>
        <a:lstStyle/>
        <a:p>
          <a:endParaRPr lang="en-US"/>
        </a:p>
      </dgm:t>
    </dgm:pt>
    <dgm:pt modelId="{F3CEE001-7DBD-1C41-8A97-74D0AD0FE44C}">
      <dgm:prSet phldrT="[Text]"/>
      <dgm:spPr/>
      <dgm:t>
        <a:bodyPr/>
        <a:lstStyle/>
        <a:p>
          <a:r>
            <a:rPr lang="en-US" dirty="0" smtClean="0">
              <a:solidFill>
                <a:schemeClr val="accent2"/>
              </a:solidFill>
              <a:latin typeface="Big Caslon"/>
              <a:cs typeface="Big Caslon"/>
            </a:rPr>
            <a:t>E.g.: Ghost Vulnerability </a:t>
          </a:r>
          <a:r>
            <a:rPr lang="en-US" dirty="0" smtClean="0">
              <a:solidFill>
                <a:schemeClr val="accent2"/>
              </a:solidFill>
              <a:latin typeface="Courrier new"/>
              <a:cs typeface="Courrier new"/>
            </a:rPr>
            <a:t>in </a:t>
          </a:r>
          <a:r>
            <a:rPr lang="en-US" dirty="0" err="1" smtClean="0">
              <a:solidFill>
                <a:srgbClr val="660066"/>
              </a:solidFill>
              <a:latin typeface="Courier New"/>
              <a:cs typeface="Courier New"/>
            </a:rPr>
            <a:t>gLibc</a:t>
          </a:r>
          <a:r>
            <a:rPr lang="en-US" dirty="0" smtClean="0">
              <a:solidFill>
                <a:srgbClr val="660066"/>
              </a:solidFill>
              <a:latin typeface="Courier New"/>
              <a:cs typeface="Courier New"/>
            </a:rPr>
            <a:t> library  &lt; 2.18</a:t>
          </a:r>
        </a:p>
        <a:p>
          <a:r>
            <a:rPr lang="en-US" dirty="0" smtClean="0">
              <a:solidFill>
                <a:srgbClr val="660066"/>
              </a:solidFill>
              <a:latin typeface="Courier New"/>
              <a:cs typeface="Courier New"/>
            </a:rPr>
            <a:t>(2000</a:t>
          </a:r>
          <a:r>
            <a:rPr lang="en-US" dirty="0" smtClean="0">
              <a:solidFill>
                <a:srgbClr val="660066"/>
              </a:solidFill>
              <a:latin typeface="Courier New"/>
              <a:cs typeface="Courier New"/>
              <a:sym typeface="Wingdings"/>
            </a:rPr>
            <a:t>2013</a:t>
          </a:r>
          <a:r>
            <a:rPr lang="en-US" dirty="0" smtClean="0">
              <a:solidFill>
                <a:srgbClr val="660066"/>
              </a:solidFill>
              <a:latin typeface="Courier New"/>
              <a:cs typeface="Courier New"/>
            </a:rPr>
            <a:t>)</a:t>
          </a:r>
          <a:endParaRPr lang="en-US" dirty="0">
            <a:solidFill>
              <a:srgbClr val="660066"/>
            </a:solidFill>
            <a:latin typeface="Courier New"/>
            <a:cs typeface="Courier New"/>
          </a:endParaRPr>
        </a:p>
      </dgm:t>
    </dgm:pt>
    <dgm:pt modelId="{10DB79F6-73BE-7247-A359-C7E5E4035064}" type="sibTrans" cxnId="{F56AB936-DF80-264D-80E0-3298BEC027A3}">
      <dgm:prSet/>
      <dgm:spPr/>
      <dgm:t>
        <a:bodyPr/>
        <a:lstStyle/>
        <a:p>
          <a:endParaRPr lang="en-US"/>
        </a:p>
      </dgm:t>
    </dgm:pt>
    <dgm:pt modelId="{6BB6AF78-C8FA-8944-AACC-E703222BAACC}" type="parTrans" cxnId="{F56AB936-DF80-264D-80E0-3298BEC027A3}">
      <dgm:prSet/>
      <dgm:spPr/>
      <dgm:t>
        <a:bodyPr/>
        <a:lstStyle/>
        <a:p>
          <a:endParaRPr lang="en-US"/>
        </a:p>
      </dgm:t>
    </dgm:pt>
    <dgm:pt modelId="{F532CC62-D80E-5344-A721-24687D065A66}" type="pres">
      <dgm:prSet presAssocID="{56FF8DCB-5DC1-E44B-83CE-73D64783DABF}" presName="Name0" presStyleCnt="0">
        <dgm:presLayoutVars>
          <dgm:chMax val="7"/>
          <dgm:chPref val="7"/>
          <dgm:dir/>
          <dgm:animOne val="branch"/>
          <dgm:animLvl val="lvl"/>
        </dgm:presLayoutVars>
      </dgm:prSet>
      <dgm:spPr/>
    </dgm:pt>
    <dgm:pt modelId="{9C2C1E9F-A899-AD41-B924-DDF55138F976}" type="pres">
      <dgm:prSet presAssocID="{1DDBD81A-7DFC-634E-B5F0-35793170BC29}" presName="ParentComposite" presStyleCnt="0"/>
      <dgm:spPr/>
    </dgm:pt>
    <dgm:pt modelId="{DC8AD3DB-FBC1-AE42-8C08-E2E2E81D8BDE}" type="pres">
      <dgm:prSet presAssocID="{1DDBD81A-7DFC-634E-B5F0-35793170BC29}" presName="Chord" presStyleLbl="bgShp" presStyleIdx="0" presStyleCnt="3"/>
      <dgm:spPr/>
    </dgm:pt>
    <dgm:pt modelId="{7030230A-DE76-AE4D-BF44-4505344EA537}" type="pres">
      <dgm:prSet presAssocID="{1DDBD81A-7DFC-634E-B5F0-35793170BC29}" presName="Pie" presStyleLbl="alignNode1" presStyleIdx="0" presStyleCnt="3"/>
      <dgm:spPr/>
    </dgm:pt>
    <dgm:pt modelId="{B9C2E858-C483-5746-829C-795E5F1C702F}" type="pres">
      <dgm:prSet presAssocID="{1DDBD81A-7DFC-634E-B5F0-35793170BC29}" presName="Parent" presStyleLbl="revTx" presStyleIdx="0" presStyleCnt="6">
        <dgm:presLayoutVars>
          <dgm:chMax val="1"/>
          <dgm:chPref val="1"/>
          <dgm:bulletEnabled val="1"/>
        </dgm:presLayoutVars>
      </dgm:prSet>
      <dgm:spPr/>
      <dgm:t>
        <a:bodyPr/>
        <a:lstStyle/>
        <a:p>
          <a:endParaRPr lang="en-US"/>
        </a:p>
      </dgm:t>
    </dgm:pt>
    <dgm:pt modelId="{A6BEB0A9-F533-8C4B-99F0-C36EC78FDCC3}" type="pres">
      <dgm:prSet presAssocID="{10DB79F6-73BE-7247-A359-C7E5E4035064}" presName="negSibTrans" presStyleCnt="0"/>
      <dgm:spPr/>
    </dgm:pt>
    <dgm:pt modelId="{AD3BEEBC-5AF2-2B4F-809C-954A9492BE78}" type="pres">
      <dgm:prSet presAssocID="{1DDBD81A-7DFC-634E-B5F0-35793170BC29}" presName="composite" presStyleCnt="0"/>
      <dgm:spPr/>
    </dgm:pt>
    <dgm:pt modelId="{05538B30-4E7E-C74A-9675-DA5518D13446}" type="pres">
      <dgm:prSet presAssocID="{1DDBD81A-7DFC-634E-B5F0-35793170BC29}" presName="Child" presStyleLbl="revTx" presStyleIdx="1" presStyleCnt="6" custScaleX="114707">
        <dgm:presLayoutVars>
          <dgm:chMax val="0"/>
          <dgm:chPref val="0"/>
          <dgm:bulletEnabled val="1"/>
        </dgm:presLayoutVars>
      </dgm:prSet>
      <dgm:spPr/>
      <dgm:t>
        <a:bodyPr/>
        <a:lstStyle/>
        <a:p>
          <a:endParaRPr lang="en-US"/>
        </a:p>
      </dgm:t>
    </dgm:pt>
    <dgm:pt modelId="{A4EA1D8F-AD74-FA4D-9379-E55CE8053A03}" type="pres">
      <dgm:prSet presAssocID="{A628DFB1-4D0B-5344-81D5-851C0BF085FB}" presName="sibTrans" presStyleCnt="0"/>
      <dgm:spPr/>
    </dgm:pt>
    <dgm:pt modelId="{0B332A7F-C391-7D41-9261-A0F17E5C9A70}" type="pres">
      <dgm:prSet presAssocID="{E4D3268D-2A9C-6747-B2FA-F395FE1D3B79}" presName="ParentComposite" presStyleCnt="0"/>
      <dgm:spPr/>
    </dgm:pt>
    <dgm:pt modelId="{16EEBF8C-993F-0645-82AF-E27629F955D4}" type="pres">
      <dgm:prSet presAssocID="{E4D3268D-2A9C-6747-B2FA-F395FE1D3B79}" presName="Chord" presStyleLbl="bgShp" presStyleIdx="1" presStyleCnt="3"/>
      <dgm:spPr/>
    </dgm:pt>
    <dgm:pt modelId="{E3ACADC8-5A7A-8D46-8A76-6FD0643F56BB}" type="pres">
      <dgm:prSet presAssocID="{E4D3268D-2A9C-6747-B2FA-F395FE1D3B79}" presName="Pie" presStyleLbl="alignNode1" presStyleIdx="1" presStyleCnt="3"/>
      <dgm:spPr/>
    </dgm:pt>
    <dgm:pt modelId="{974EB050-4927-464A-BBAF-49478DE24D64}" type="pres">
      <dgm:prSet presAssocID="{E4D3268D-2A9C-6747-B2FA-F395FE1D3B79}" presName="Parent" presStyleLbl="revTx" presStyleIdx="2" presStyleCnt="6" custScaleY="130114" custLinFactNeighborX="-7561" custLinFactNeighborY="15125">
        <dgm:presLayoutVars>
          <dgm:chMax val="1"/>
          <dgm:chPref val="1"/>
          <dgm:bulletEnabled val="1"/>
        </dgm:presLayoutVars>
      </dgm:prSet>
      <dgm:spPr/>
      <dgm:t>
        <a:bodyPr/>
        <a:lstStyle/>
        <a:p>
          <a:endParaRPr lang="en-US"/>
        </a:p>
      </dgm:t>
    </dgm:pt>
    <dgm:pt modelId="{AD6FE5AE-02A1-EE48-BCA9-569407C76BDC}" type="pres">
      <dgm:prSet presAssocID="{E140CA9B-65F7-4448-88DE-BC34C71F4369}" presName="negSibTrans" presStyleCnt="0"/>
      <dgm:spPr/>
    </dgm:pt>
    <dgm:pt modelId="{DE5E2AFB-4074-3A48-8643-9EE6D613B222}" type="pres">
      <dgm:prSet presAssocID="{E4D3268D-2A9C-6747-B2FA-F395FE1D3B79}" presName="composite" presStyleCnt="0"/>
      <dgm:spPr/>
    </dgm:pt>
    <dgm:pt modelId="{8E5C875A-8489-4243-858F-138AD78CD7C0}" type="pres">
      <dgm:prSet presAssocID="{E4D3268D-2A9C-6747-B2FA-F395FE1D3B79}" presName="Child" presStyleLbl="revTx" presStyleIdx="3" presStyleCnt="6" custScaleX="169803">
        <dgm:presLayoutVars>
          <dgm:chMax val="0"/>
          <dgm:chPref val="0"/>
          <dgm:bulletEnabled val="1"/>
        </dgm:presLayoutVars>
      </dgm:prSet>
      <dgm:spPr/>
      <dgm:t>
        <a:bodyPr/>
        <a:lstStyle/>
        <a:p>
          <a:endParaRPr lang="en-US"/>
        </a:p>
      </dgm:t>
    </dgm:pt>
    <dgm:pt modelId="{478081D3-BCA2-1C49-B275-25D748BD155D}" type="pres">
      <dgm:prSet presAssocID="{A1548371-0D12-8645-8C27-4763897E536F}" presName="sibTrans" presStyleCnt="0"/>
      <dgm:spPr/>
    </dgm:pt>
    <dgm:pt modelId="{94D220B7-6F7A-4549-A63F-C1EC9E29DC19}" type="pres">
      <dgm:prSet presAssocID="{93C2A90B-0C92-8645-AC29-D4F79DC49337}" presName="ParentComposite" presStyleCnt="0"/>
      <dgm:spPr/>
    </dgm:pt>
    <dgm:pt modelId="{58666029-753E-8246-A1B3-4E446D2C8944}" type="pres">
      <dgm:prSet presAssocID="{93C2A90B-0C92-8645-AC29-D4F79DC49337}" presName="Chord" presStyleLbl="bgShp" presStyleIdx="2" presStyleCnt="3"/>
      <dgm:spPr/>
    </dgm:pt>
    <dgm:pt modelId="{626FAD7D-A21D-5745-A23D-062E55081BEF}" type="pres">
      <dgm:prSet presAssocID="{93C2A90B-0C92-8645-AC29-D4F79DC49337}" presName="Pie" presStyleLbl="alignNode1" presStyleIdx="2" presStyleCnt="3"/>
      <dgm:spPr/>
    </dgm:pt>
    <dgm:pt modelId="{0956B07E-0234-9D4B-A4FC-4766A11088FA}" type="pres">
      <dgm:prSet presAssocID="{93C2A90B-0C92-8645-AC29-D4F79DC49337}" presName="Parent" presStyleLbl="revTx" presStyleIdx="4" presStyleCnt="6">
        <dgm:presLayoutVars>
          <dgm:chMax val="1"/>
          <dgm:chPref val="1"/>
          <dgm:bulletEnabled val="1"/>
        </dgm:presLayoutVars>
      </dgm:prSet>
      <dgm:spPr/>
      <dgm:t>
        <a:bodyPr/>
        <a:lstStyle/>
        <a:p>
          <a:endParaRPr lang="en-US"/>
        </a:p>
      </dgm:t>
    </dgm:pt>
    <dgm:pt modelId="{709DF0C3-B17E-3649-B9A8-52014F6765E7}" type="pres">
      <dgm:prSet presAssocID="{9D72BD0D-1FE1-2046-A138-D0EE09365E12}" presName="negSibTrans" presStyleCnt="0"/>
      <dgm:spPr/>
    </dgm:pt>
    <dgm:pt modelId="{C6B3F5C3-CCB7-8F4F-B414-A4CBE9F76D9B}" type="pres">
      <dgm:prSet presAssocID="{93C2A90B-0C92-8645-AC29-D4F79DC49337}" presName="composite" presStyleCnt="0"/>
      <dgm:spPr/>
    </dgm:pt>
    <dgm:pt modelId="{89BA2268-F72E-E340-A3F8-AB04EFBE7FDE}" type="pres">
      <dgm:prSet presAssocID="{93C2A90B-0C92-8645-AC29-D4F79DC49337}" presName="Child" presStyleLbl="revTx" presStyleIdx="5" presStyleCnt="6" custScaleX="126974">
        <dgm:presLayoutVars>
          <dgm:chMax val="0"/>
          <dgm:chPref val="0"/>
          <dgm:bulletEnabled val="1"/>
        </dgm:presLayoutVars>
      </dgm:prSet>
      <dgm:spPr/>
      <dgm:t>
        <a:bodyPr/>
        <a:lstStyle/>
        <a:p>
          <a:endParaRPr lang="en-US"/>
        </a:p>
      </dgm:t>
    </dgm:pt>
  </dgm:ptLst>
  <dgm:cxnLst>
    <dgm:cxn modelId="{25CCD56C-A141-2548-8B51-739727721E37}" type="presOf" srcId="{56FF8DCB-5DC1-E44B-83CE-73D64783DABF}" destId="{F532CC62-D80E-5344-A721-24687D065A66}" srcOrd="0" destOrd="0" presId="urn:microsoft.com/office/officeart/2009/3/layout/PieProcess"/>
    <dgm:cxn modelId="{4AF840D1-7F3D-4147-8D41-AF1F901112D2}" type="presOf" srcId="{58881494-7AC8-4C42-98E5-771BD5CF32E9}" destId="{8E5C875A-8489-4243-858F-138AD78CD7C0}" srcOrd="0" destOrd="0" presId="urn:microsoft.com/office/officeart/2009/3/layout/PieProcess"/>
    <dgm:cxn modelId="{8689866F-DCDD-304E-B4C8-A7D910BEC55B}" type="presOf" srcId="{93C2A90B-0C92-8645-AC29-D4F79DC49337}" destId="{0956B07E-0234-9D4B-A4FC-4766A11088FA}" srcOrd="0" destOrd="0" presId="urn:microsoft.com/office/officeart/2009/3/layout/PieProcess"/>
    <dgm:cxn modelId="{9BD4D36E-3DB7-724D-9157-59473212495A}" srcId="{93C2A90B-0C92-8645-AC29-D4F79DC49337}" destId="{AECDA373-3CA3-6D48-B92C-4C0A0A07C8D6}" srcOrd="0" destOrd="0" parTransId="{10350EDE-2A5C-EB4C-8822-FFD6425231D2}" sibTransId="{9D72BD0D-1FE1-2046-A138-D0EE09365E12}"/>
    <dgm:cxn modelId="{7F46B921-A135-0040-AF99-AE99AE81B23C}" srcId="{56FF8DCB-5DC1-E44B-83CE-73D64783DABF}" destId="{93C2A90B-0C92-8645-AC29-D4F79DC49337}" srcOrd="2" destOrd="0" parTransId="{2620B01F-A193-094A-B543-859CD3ED6F95}" sibTransId="{56797A9F-BD5E-8149-9812-A7A1D0896D8C}"/>
    <dgm:cxn modelId="{4C77312E-1B92-7549-B274-59D530FD1D09}" type="presOf" srcId="{E4D3268D-2A9C-6747-B2FA-F395FE1D3B79}" destId="{974EB050-4927-464A-BBAF-49478DE24D64}" srcOrd="0" destOrd="0" presId="urn:microsoft.com/office/officeart/2009/3/layout/PieProcess"/>
    <dgm:cxn modelId="{3D8A1DCB-5F01-8644-83B3-8FDCE4D111B1}" type="presOf" srcId="{1DDBD81A-7DFC-634E-B5F0-35793170BC29}" destId="{B9C2E858-C483-5746-829C-795E5F1C702F}" srcOrd="0" destOrd="0" presId="urn:microsoft.com/office/officeart/2009/3/layout/PieProcess"/>
    <dgm:cxn modelId="{F56AB936-DF80-264D-80E0-3298BEC027A3}" srcId="{1DDBD81A-7DFC-634E-B5F0-35793170BC29}" destId="{F3CEE001-7DBD-1C41-8A97-74D0AD0FE44C}" srcOrd="0" destOrd="0" parTransId="{6BB6AF78-C8FA-8944-AACC-E703222BAACC}" sibTransId="{10DB79F6-73BE-7247-A359-C7E5E4035064}"/>
    <dgm:cxn modelId="{BA14E20D-D843-D149-9536-93C9DE2EEB23}" srcId="{56FF8DCB-5DC1-E44B-83CE-73D64783DABF}" destId="{1DDBD81A-7DFC-634E-B5F0-35793170BC29}" srcOrd="0" destOrd="0" parTransId="{CDCB0D9B-E7AC-3C44-A1E7-75ECA974057E}" sibTransId="{A628DFB1-4D0B-5344-81D5-851C0BF085FB}"/>
    <dgm:cxn modelId="{7F927916-E64E-624A-83F7-6F296E12EF86}" type="presOf" srcId="{F3CEE001-7DBD-1C41-8A97-74D0AD0FE44C}" destId="{05538B30-4E7E-C74A-9675-DA5518D13446}" srcOrd="0" destOrd="0" presId="urn:microsoft.com/office/officeart/2009/3/layout/PieProcess"/>
    <dgm:cxn modelId="{C1BF7F53-8E35-2843-BFEA-770F4A44B55C}" srcId="{E4D3268D-2A9C-6747-B2FA-F395FE1D3B79}" destId="{58881494-7AC8-4C42-98E5-771BD5CF32E9}" srcOrd="0" destOrd="0" parTransId="{D9373B82-3BF3-554D-B837-EA217D230DA6}" sibTransId="{E140CA9B-65F7-4448-88DE-BC34C71F4369}"/>
    <dgm:cxn modelId="{8320CD47-B415-444C-9851-3EE981764100}" srcId="{56FF8DCB-5DC1-E44B-83CE-73D64783DABF}" destId="{E4D3268D-2A9C-6747-B2FA-F395FE1D3B79}" srcOrd="1" destOrd="0" parTransId="{AEC7C0CE-B171-F34E-8D0B-72C74ADDC7F7}" sibTransId="{A1548371-0D12-8645-8C27-4763897E536F}"/>
    <dgm:cxn modelId="{955D9891-F9B5-EF46-BBA7-CD5EDEB37AF6}" type="presOf" srcId="{AECDA373-3CA3-6D48-B92C-4C0A0A07C8D6}" destId="{89BA2268-F72E-E340-A3F8-AB04EFBE7FDE}" srcOrd="0" destOrd="0" presId="urn:microsoft.com/office/officeart/2009/3/layout/PieProcess"/>
    <dgm:cxn modelId="{68E7A1E4-0AD0-A646-9313-7B5F8DB0014E}" type="presParOf" srcId="{F532CC62-D80E-5344-A721-24687D065A66}" destId="{9C2C1E9F-A899-AD41-B924-DDF55138F976}" srcOrd="0" destOrd="0" presId="urn:microsoft.com/office/officeart/2009/3/layout/PieProcess"/>
    <dgm:cxn modelId="{7DE9DD9C-5194-A749-8E95-B2C314B93BC5}" type="presParOf" srcId="{9C2C1E9F-A899-AD41-B924-DDF55138F976}" destId="{DC8AD3DB-FBC1-AE42-8C08-E2E2E81D8BDE}" srcOrd="0" destOrd="0" presId="urn:microsoft.com/office/officeart/2009/3/layout/PieProcess"/>
    <dgm:cxn modelId="{9B36498F-CA41-D241-BB77-7378F80BD13D}" type="presParOf" srcId="{9C2C1E9F-A899-AD41-B924-DDF55138F976}" destId="{7030230A-DE76-AE4D-BF44-4505344EA537}" srcOrd="1" destOrd="0" presId="urn:microsoft.com/office/officeart/2009/3/layout/PieProcess"/>
    <dgm:cxn modelId="{303D71B4-8E66-194F-8736-71236983D5BA}" type="presParOf" srcId="{9C2C1E9F-A899-AD41-B924-DDF55138F976}" destId="{B9C2E858-C483-5746-829C-795E5F1C702F}" srcOrd="2" destOrd="0" presId="urn:microsoft.com/office/officeart/2009/3/layout/PieProcess"/>
    <dgm:cxn modelId="{2E365C60-676C-C74A-A77B-B84B5B91287E}" type="presParOf" srcId="{F532CC62-D80E-5344-A721-24687D065A66}" destId="{A6BEB0A9-F533-8C4B-99F0-C36EC78FDCC3}" srcOrd="1" destOrd="0" presId="urn:microsoft.com/office/officeart/2009/3/layout/PieProcess"/>
    <dgm:cxn modelId="{67549287-1CC8-8441-8A69-AC1D8954D5C1}" type="presParOf" srcId="{F532CC62-D80E-5344-A721-24687D065A66}" destId="{AD3BEEBC-5AF2-2B4F-809C-954A9492BE78}" srcOrd="2" destOrd="0" presId="urn:microsoft.com/office/officeart/2009/3/layout/PieProcess"/>
    <dgm:cxn modelId="{E7AE419B-7B6C-FF41-9720-4A3D5DD9148D}" type="presParOf" srcId="{AD3BEEBC-5AF2-2B4F-809C-954A9492BE78}" destId="{05538B30-4E7E-C74A-9675-DA5518D13446}" srcOrd="0" destOrd="0" presId="urn:microsoft.com/office/officeart/2009/3/layout/PieProcess"/>
    <dgm:cxn modelId="{7AD1BA7E-08FB-124E-A7BE-6FD057F205D4}" type="presParOf" srcId="{F532CC62-D80E-5344-A721-24687D065A66}" destId="{A4EA1D8F-AD74-FA4D-9379-E55CE8053A03}" srcOrd="3" destOrd="0" presId="urn:microsoft.com/office/officeart/2009/3/layout/PieProcess"/>
    <dgm:cxn modelId="{230B987B-2F4F-C34A-B0E3-DDF1E66FFB2A}" type="presParOf" srcId="{F532CC62-D80E-5344-A721-24687D065A66}" destId="{0B332A7F-C391-7D41-9261-A0F17E5C9A70}" srcOrd="4" destOrd="0" presId="urn:microsoft.com/office/officeart/2009/3/layout/PieProcess"/>
    <dgm:cxn modelId="{F516F8DD-7E6A-7146-9BAA-49F28FBD44A3}" type="presParOf" srcId="{0B332A7F-C391-7D41-9261-A0F17E5C9A70}" destId="{16EEBF8C-993F-0645-82AF-E27629F955D4}" srcOrd="0" destOrd="0" presId="urn:microsoft.com/office/officeart/2009/3/layout/PieProcess"/>
    <dgm:cxn modelId="{A86C14BF-3190-EE42-911F-4A54EF8BF97E}" type="presParOf" srcId="{0B332A7F-C391-7D41-9261-A0F17E5C9A70}" destId="{E3ACADC8-5A7A-8D46-8A76-6FD0643F56BB}" srcOrd="1" destOrd="0" presId="urn:microsoft.com/office/officeart/2009/3/layout/PieProcess"/>
    <dgm:cxn modelId="{B324980A-8D38-B447-B35B-57F8C5D4E455}" type="presParOf" srcId="{0B332A7F-C391-7D41-9261-A0F17E5C9A70}" destId="{974EB050-4927-464A-BBAF-49478DE24D64}" srcOrd="2" destOrd="0" presId="urn:microsoft.com/office/officeart/2009/3/layout/PieProcess"/>
    <dgm:cxn modelId="{1C0F8255-EF45-E948-8F0E-9EAFD61FC6CD}" type="presParOf" srcId="{F532CC62-D80E-5344-A721-24687D065A66}" destId="{AD6FE5AE-02A1-EE48-BCA9-569407C76BDC}" srcOrd="5" destOrd="0" presId="urn:microsoft.com/office/officeart/2009/3/layout/PieProcess"/>
    <dgm:cxn modelId="{391026F3-EDE2-D24B-9DAF-B998FC46C30D}" type="presParOf" srcId="{F532CC62-D80E-5344-A721-24687D065A66}" destId="{DE5E2AFB-4074-3A48-8643-9EE6D613B222}" srcOrd="6" destOrd="0" presId="urn:microsoft.com/office/officeart/2009/3/layout/PieProcess"/>
    <dgm:cxn modelId="{422D1D79-2730-9240-9531-88B858694206}" type="presParOf" srcId="{DE5E2AFB-4074-3A48-8643-9EE6D613B222}" destId="{8E5C875A-8489-4243-858F-138AD78CD7C0}" srcOrd="0" destOrd="0" presId="urn:microsoft.com/office/officeart/2009/3/layout/PieProcess"/>
    <dgm:cxn modelId="{78125B57-4036-2D40-BD6C-D348F3B73EF9}" type="presParOf" srcId="{F532CC62-D80E-5344-A721-24687D065A66}" destId="{478081D3-BCA2-1C49-B275-25D748BD155D}" srcOrd="7" destOrd="0" presId="urn:microsoft.com/office/officeart/2009/3/layout/PieProcess"/>
    <dgm:cxn modelId="{7B154F9D-1CCD-C749-BE95-4DADB5719599}" type="presParOf" srcId="{F532CC62-D80E-5344-A721-24687D065A66}" destId="{94D220B7-6F7A-4549-A63F-C1EC9E29DC19}" srcOrd="8" destOrd="0" presId="urn:microsoft.com/office/officeart/2009/3/layout/PieProcess"/>
    <dgm:cxn modelId="{51919E6D-C9B7-F943-A0AB-85ABB754E4A2}" type="presParOf" srcId="{94D220B7-6F7A-4549-A63F-C1EC9E29DC19}" destId="{58666029-753E-8246-A1B3-4E446D2C8944}" srcOrd="0" destOrd="0" presId="urn:microsoft.com/office/officeart/2009/3/layout/PieProcess"/>
    <dgm:cxn modelId="{AC9AA006-7C25-E545-8655-8EEA8C69FD6F}" type="presParOf" srcId="{94D220B7-6F7A-4549-A63F-C1EC9E29DC19}" destId="{626FAD7D-A21D-5745-A23D-062E55081BEF}" srcOrd="1" destOrd="0" presId="urn:microsoft.com/office/officeart/2009/3/layout/PieProcess"/>
    <dgm:cxn modelId="{92D8DD20-91E7-874B-B52F-D534386D769C}" type="presParOf" srcId="{94D220B7-6F7A-4549-A63F-C1EC9E29DC19}" destId="{0956B07E-0234-9D4B-A4FC-4766A11088FA}" srcOrd="2" destOrd="0" presId="urn:microsoft.com/office/officeart/2009/3/layout/PieProcess"/>
    <dgm:cxn modelId="{426BBCDB-FA76-674A-8BE4-011FA8DE6CEB}" type="presParOf" srcId="{F532CC62-D80E-5344-A721-24687D065A66}" destId="{709DF0C3-B17E-3649-B9A8-52014F6765E7}" srcOrd="9" destOrd="0" presId="urn:microsoft.com/office/officeart/2009/3/layout/PieProcess"/>
    <dgm:cxn modelId="{DF055000-55BC-F44F-8D3A-F48A5C9AEEDC}" type="presParOf" srcId="{F532CC62-D80E-5344-A721-24687D065A66}" destId="{C6B3F5C3-CCB7-8F4F-B414-A4CBE9F76D9B}" srcOrd="10" destOrd="0" presId="urn:microsoft.com/office/officeart/2009/3/layout/PieProcess"/>
    <dgm:cxn modelId="{1A3DFB9E-36B7-DD41-8596-F1008CCBC703}" type="presParOf" srcId="{C6B3F5C3-CCB7-8F4F-B414-A4CBE9F76D9B}" destId="{89BA2268-F72E-E340-A3F8-AB04EFBE7FDE}"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263C4F-E6F2-FB44-933D-2D71E8253D8C}" type="doc">
      <dgm:prSet loTypeId="urn:microsoft.com/office/officeart/2005/8/layout/hProcess9" loCatId="" qsTypeId="urn:microsoft.com/office/officeart/2005/8/quickstyle/simple5" qsCatId="simple" csTypeId="urn:microsoft.com/office/officeart/2005/8/colors/accent1_5" csCatId="accent1" phldr="1"/>
      <dgm:spPr/>
      <dgm:t>
        <a:bodyPr/>
        <a:lstStyle/>
        <a:p>
          <a:endParaRPr lang="en-US"/>
        </a:p>
      </dgm:t>
    </dgm:pt>
    <dgm:pt modelId="{B31665A9-583A-814F-ACD2-499FA0C4A0C1}">
      <dgm:prSet phldrT="[Text]"/>
      <dgm:spPr/>
      <dgm:t>
        <a:bodyPr/>
        <a:lstStyle/>
        <a:p>
          <a:r>
            <a:rPr lang="en-US" b="1" dirty="0" smtClean="0">
              <a:solidFill>
                <a:srgbClr val="000000"/>
              </a:solidFill>
            </a:rPr>
            <a:t>Applications</a:t>
          </a:r>
          <a:endParaRPr lang="en-US" b="1" dirty="0">
            <a:solidFill>
              <a:srgbClr val="000000"/>
            </a:solidFill>
          </a:endParaRPr>
        </a:p>
      </dgm:t>
    </dgm:pt>
    <dgm:pt modelId="{828B8F45-6ACD-C443-80D9-DC9C28DD4D43}" type="parTrans" cxnId="{74C2FBC0-ED2A-9344-8415-09B3294A8FE0}">
      <dgm:prSet/>
      <dgm:spPr/>
      <dgm:t>
        <a:bodyPr/>
        <a:lstStyle/>
        <a:p>
          <a:endParaRPr lang="en-US" b="1">
            <a:solidFill>
              <a:srgbClr val="000000"/>
            </a:solidFill>
          </a:endParaRPr>
        </a:p>
      </dgm:t>
    </dgm:pt>
    <dgm:pt modelId="{D4DAEBF3-8A36-934A-A688-A91E2B54EAB1}" type="sibTrans" cxnId="{74C2FBC0-ED2A-9344-8415-09B3294A8FE0}">
      <dgm:prSet/>
      <dgm:spPr/>
      <dgm:t>
        <a:bodyPr/>
        <a:lstStyle/>
        <a:p>
          <a:endParaRPr lang="en-US" b="1">
            <a:solidFill>
              <a:srgbClr val="000000"/>
            </a:solidFill>
          </a:endParaRPr>
        </a:p>
      </dgm:t>
    </dgm:pt>
    <dgm:pt modelId="{C1AFB610-1074-B744-8C9E-751378967791}">
      <dgm:prSet phldrT="[Text]"/>
      <dgm:spPr/>
      <dgm:t>
        <a:bodyPr/>
        <a:lstStyle/>
        <a:p>
          <a:r>
            <a:rPr lang="en-US" b="1" dirty="0" smtClean="0">
              <a:solidFill>
                <a:srgbClr val="000000"/>
              </a:solidFill>
            </a:rPr>
            <a:t>Clustered</a:t>
          </a:r>
          <a:endParaRPr lang="en-US" b="1" dirty="0">
            <a:solidFill>
              <a:srgbClr val="000000"/>
            </a:solidFill>
          </a:endParaRPr>
        </a:p>
      </dgm:t>
    </dgm:pt>
    <dgm:pt modelId="{5E2E37FA-336C-A44E-AC3D-F3ABDB5AC031}" type="parTrans" cxnId="{40511A46-4E34-D24F-A982-258F8968715B}">
      <dgm:prSet/>
      <dgm:spPr/>
      <dgm:t>
        <a:bodyPr/>
        <a:lstStyle/>
        <a:p>
          <a:endParaRPr lang="en-US" b="1">
            <a:solidFill>
              <a:srgbClr val="000000"/>
            </a:solidFill>
          </a:endParaRPr>
        </a:p>
      </dgm:t>
    </dgm:pt>
    <dgm:pt modelId="{8086772B-FE2B-C240-BE2F-A59FA5EDF0C9}" type="sibTrans" cxnId="{40511A46-4E34-D24F-A982-258F8968715B}">
      <dgm:prSet/>
      <dgm:spPr/>
      <dgm:t>
        <a:bodyPr/>
        <a:lstStyle/>
        <a:p>
          <a:endParaRPr lang="en-US" b="1">
            <a:solidFill>
              <a:srgbClr val="000000"/>
            </a:solidFill>
          </a:endParaRPr>
        </a:p>
      </dgm:t>
    </dgm:pt>
    <dgm:pt modelId="{F5B3D56F-427D-E640-9F1F-3D132BA06B29}">
      <dgm:prSet phldrT="[Text]"/>
      <dgm:spPr/>
      <dgm:t>
        <a:bodyPr/>
        <a:lstStyle/>
        <a:p>
          <a:r>
            <a:rPr lang="en-US" b="1" dirty="0" smtClean="0">
              <a:solidFill>
                <a:srgbClr val="000000"/>
              </a:solidFill>
            </a:rPr>
            <a:t>Containerized</a:t>
          </a:r>
          <a:endParaRPr lang="en-US" b="1" dirty="0">
            <a:solidFill>
              <a:srgbClr val="000000"/>
            </a:solidFill>
          </a:endParaRPr>
        </a:p>
      </dgm:t>
    </dgm:pt>
    <dgm:pt modelId="{52957C24-B8D9-2D40-95DE-18F8BEAA656B}" type="parTrans" cxnId="{5DB1D3B7-64AB-E849-B4CE-BE053CB57D8D}">
      <dgm:prSet/>
      <dgm:spPr/>
      <dgm:t>
        <a:bodyPr/>
        <a:lstStyle/>
        <a:p>
          <a:endParaRPr lang="en-US" b="1">
            <a:solidFill>
              <a:srgbClr val="000000"/>
            </a:solidFill>
          </a:endParaRPr>
        </a:p>
      </dgm:t>
    </dgm:pt>
    <dgm:pt modelId="{C340445B-67A6-0042-ADDC-FF7CE04592B0}" type="sibTrans" cxnId="{5DB1D3B7-64AB-E849-B4CE-BE053CB57D8D}">
      <dgm:prSet/>
      <dgm:spPr/>
      <dgm:t>
        <a:bodyPr/>
        <a:lstStyle/>
        <a:p>
          <a:endParaRPr lang="en-US" b="1">
            <a:solidFill>
              <a:srgbClr val="000000"/>
            </a:solidFill>
          </a:endParaRPr>
        </a:p>
      </dgm:t>
    </dgm:pt>
    <dgm:pt modelId="{469EB71B-6F9F-9E45-8C23-6CB45E2ED508}" type="pres">
      <dgm:prSet presAssocID="{51263C4F-E6F2-FB44-933D-2D71E8253D8C}" presName="CompostProcess" presStyleCnt="0">
        <dgm:presLayoutVars>
          <dgm:dir/>
          <dgm:resizeHandles val="exact"/>
        </dgm:presLayoutVars>
      </dgm:prSet>
      <dgm:spPr/>
      <dgm:t>
        <a:bodyPr/>
        <a:lstStyle/>
        <a:p>
          <a:endParaRPr lang="en-US"/>
        </a:p>
      </dgm:t>
    </dgm:pt>
    <dgm:pt modelId="{566972D3-B015-B74D-93D0-AD688CB82821}" type="pres">
      <dgm:prSet presAssocID="{51263C4F-E6F2-FB44-933D-2D71E8253D8C}" presName="arrow" presStyleLbl="bgShp" presStyleIdx="0" presStyleCnt="1"/>
      <dgm:spPr/>
    </dgm:pt>
    <dgm:pt modelId="{044EFFFF-3B93-9E42-8811-CF618551999D}" type="pres">
      <dgm:prSet presAssocID="{51263C4F-E6F2-FB44-933D-2D71E8253D8C}" presName="linearProcess" presStyleCnt="0"/>
      <dgm:spPr/>
    </dgm:pt>
    <dgm:pt modelId="{78F02DB1-D210-5547-8181-4837502CC622}" type="pres">
      <dgm:prSet presAssocID="{B31665A9-583A-814F-ACD2-499FA0C4A0C1}" presName="textNode" presStyleLbl="node1" presStyleIdx="0" presStyleCnt="3">
        <dgm:presLayoutVars>
          <dgm:bulletEnabled val="1"/>
        </dgm:presLayoutVars>
      </dgm:prSet>
      <dgm:spPr/>
      <dgm:t>
        <a:bodyPr/>
        <a:lstStyle/>
        <a:p>
          <a:endParaRPr lang="en-US"/>
        </a:p>
      </dgm:t>
    </dgm:pt>
    <dgm:pt modelId="{6762A6E7-E4DE-8E4C-BE01-C4B716DEBEB7}" type="pres">
      <dgm:prSet presAssocID="{D4DAEBF3-8A36-934A-A688-A91E2B54EAB1}" presName="sibTrans" presStyleCnt="0"/>
      <dgm:spPr/>
    </dgm:pt>
    <dgm:pt modelId="{F2FDC670-DD06-7A47-BA02-20A6B216A5ED}" type="pres">
      <dgm:prSet presAssocID="{F5B3D56F-427D-E640-9F1F-3D132BA06B29}" presName="textNode" presStyleLbl="node1" presStyleIdx="1" presStyleCnt="3">
        <dgm:presLayoutVars>
          <dgm:bulletEnabled val="1"/>
        </dgm:presLayoutVars>
      </dgm:prSet>
      <dgm:spPr/>
      <dgm:t>
        <a:bodyPr/>
        <a:lstStyle/>
        <a:p>
          <a:endParaRPr lang="en-US"/>
        </a:p>
      </dgm:t>
    </dgm:pt>
    <dgm:pt modelId="{AA24B2E0-758A-1C45-8A4D-DFA323979CE5}" type="pres">
      <dgm:prSet presAssocID="{C340445B-67A6-0042-ADDC-FF7CE04592B0}" presName="sibTrans" presStyleCnt="0"/>
      <dgm:spPr/>
    </dgm:pt>
    <dgm:pt modelId="{B54BEE78-9DDC-8048-B2F4-CC909BA2D371}" type="pres">
      <dgm:prSet presAssocID="{C1AFB610-1074-B744-8C9E-751378967791}" presName="textNode" presStyleLbl="node1" presStyleIdx="2" presStyleCnt="3">
        <dgm:presLayoutVars>
          <dgm:bulletEnabled val="1"/>
        </dgm:presLayoutVars>
      </dgm:prSet>
      <dgm:spPr/>
      <dgm:t>
        <a:bodyPr/>
        <a:lstStyle/>
        <a:p>
          <a:endParaRPr lang="en-US"/>
        </a:p>
      </dgm:t>
    </dgm:pt>
  </dgm:ptLst>
  <dgm:cxnLst>
    <dgm:cxn modelId="{9BDB15B0-2541-BC4B-BF46-8B80363F63E5}" type="presOf" srcId="{F5B3D56F-427D-E640-9F1F-3D132BA06B29}" destId="{F2FDC670-DD06-7A47-BA02-20A6B216A5ED}" srcOrd="0" destOrd="0" presId="urn:microsoft.com/office/officeart/2005/8/layout/hProcess9"/>
    <dgm:cxn modelId="{F1B83618-9F7B-8D43-8919-8D0835ECB478}" type="presOf" srcId="{51263C4F-E6F2-FB44-933D-2D71E8253D8C}" destId="{469EB71B-6F9F-9E45-8C23-6CB45E2ED508}" srcOrd="0" destOrd="0" presId="urn:microsoft.com/office/officeart/2005/8/layout/hProcess9"/>
    <dgm:cxn modelId="{74C2FBC0-ED2A-9344-8415-09B3294A8FE0}" srcId="{51263C4F-E6F2-FB44-933D-2D71E8253D8C}" destId="{B31665A9-583A-814F-ACD2-499FA0C4A0C1}" srcOrd="0" destOrd="0" parTransId="{828B8F45-6ACD-C443-80D9-DC9C28DD4D43}" sibTransId="{D4DAEBF3-8A36-934A-A688-A91E2B54EAB1}"/>
    <dgm:cxn modelId="{5DB1D3B7-64AB-E849-B4CE-BE053CB57D8D}" srcId="{51263C4F-E6F2-FB44-933D-2D71E8253D8C}" destId="{F5B3D56F-427D-E640-9F1F-3D132BA06B29}" srcOrd="1" destOrd="0" parTransId="{52957C24-B8D9-2D40-95DE-18F8BEAA656B}" sibTransId="{C340445B-67A6-0042-ADDC-FF7CE04592B0}"/>
    <dgm:cxn modelId="{D06EF6E6-8A31-5C46-8768-7E55427A8C67}" type="presOf" srcId="{B31665A9-583A-814F-ACD2-499FA0C4A0C1}" destId="{78F02DB1-D210-5547-8181-4837502CC622}" srcOrd="0" destOrd="0" presId="urn:microsoft.com/office/officeart/2005/8/layout/hProcess9"/>
    <dgm:cxn modelId="{1D28FF42-081A-FF46-9111-1961B44627EC}" type="presOf" srcId="{C1AFB610-1074-B744-8C9E-751378967791}" destId="{B54BEE78-9DDC-8048-B2F4-CC909BA2D371}" srcOrd="0" destOrd="0" presId="urn:microsoft.com/office/officeart/2005/8/layout/hProcess9"/>
    <dgm:cxn modelId="{40511A46-4E34-D24F-A982-258F8968715B}" srcId="{51263C4F-E6F2-FB44-933D-2D71E8253D8C}" destId="{C1AFB610-1074-B744-8C9E-751378967791}" srcOrd="2" destOrd="0" parTransId="{5E2E37FA-336C-A44E-AC3D-F3ABDB5AC031}" sibTransId="{8086772B-FE2B-C240-BE2F-A59FA5EDF0C9}"/>
    <dgm:cxn modelId="{195BBA65-696D-1846-8263-D301BD6DBF02}" type="presParOf" srcId="{469EB71B-6F9F-9E45-8C23-6CB45E2ED508}" destId="{566972D3-B015-B74D-93D0-AD688CB82821}" srcOrd="0" destOrd="0" presId="urn:microsoft.com/office/officeart/2005/8/layout/hProcess9"/>
    <dgm:cxn modelId="{9F7CBE7B-80F7-E041-93B6-47AABCA1799B}" type="presParOf" srcId="{469EB71B-6F9F-9E45-8C23-6CB45E2ED508}" destId="{044EFFFF-3B93-9E42-8811-CF618551999D}" srcOrd="1" destOrd="0" presId="urn:microsoft.com/office/officeart/2005/8/layout/hProcess9"/>
    <dgm:cxn modelId="{B95BF4B1-E957-5746-BB5F-F687E3CB5D4E}" type="presParOf" srcId="{044EFFFF-3B93-9E42-8811-CF618551999D}" destId="{78F02DB1-D210-5547-8181-4837502CC622}" srcOrd="0" destOrd="0" presId="urn:microsoft.com/office/officeart/2005/8/layout/hProcess9"/>
    <dgm:cxn modelId="{239388A8-0827-1845-ADE3-37BE0F734B64}" type="presParOf" srcId="{044EFFFF-3B93-9E42-8811-CF618551999D}" destId="{6762A6E7-E4DE-8E4C-BE01-C4B716DEBEB7}" srcOrd="1" destOrd="0" presId="urn:microsoft.com/office/officeart/2005/8/layout/hProcess9"/>
    <dgm:cxn modelId="{AB685BFC-2702-6C44-BEB8-1F8A858B4EDC}" type="presParOf" srcId="{044EFFFF-3B93-9E42-8811-CF618551999D}" destId="{F2FDC670-DD06-7A47-BA02-20A6B216A5ED}" srcOrd="2" destOrd="0" presId="urn:microsoft.com/office/officeart/2005/8/layout/hProcess9"/>
    <dgm:cxn modelId="{DB45C6AA-BE54-8041-9E36-BA5ADB58ABA4}" type="presParOf" srcId="{044EFFFF-3B93-9E42-8811-CF618551999D}" destId="{AA24B2E0-758A-1C45-8A4D-DFA323979CE5}" srcOrd="3" destOrd="0" presId="urn:microsoft.com/office/officeart/2005/8/layout/hProcess9"/>
    <dgm:cxn modelId="{3A88BC4D-DA09-F943-8767-58FA0679518B}" type="presParOf" srcId="{044EFFFF-3B93-9E42-8811-CF618551999D}" destId="{B54BEE78-9DDC-8048-B2F4-CC909BA2D37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FF8DCB-5DC1-E44B-83CE-73D64783DABF}" type="doc">
      <dgm:prSet loTypeId="urn:microsoft.com/office/officeart/2009/3/layout/PieProcess" loCatId="" qsTypeId="urn:microsoft.com/office/officeart/2005/8/quickstyle/simple4" qsCatId="simple" csTypeId="urn:microsoft.com/office/officeart/2005/8/colors/accent1_2" csCatId="accent1" phldr="1"/>
      <dgm:spPr/>
      <dgm:t>
        <a:bodyPr/>
        <a:lstStyle/>
        <a:p>
          <a:endParaRPr lang="en-US"/>
        </a:p>
      </dgm:t>
    </dgm:pt>
    <dgm:pt modelId="{1DDBD81A-7DFC-634E-B5F0-35793170BC29}">
      <dgm:prSet phldrT="[Text]"/>
      <dgm:spPr/>
      <dgm:t>
        <a:bodyPr/>
        <a:lstStyle/>
        <a:p>
          <a:r>
            <a:rPr lang="en-US" b="1" dirty="0" smtClean="0">
              <a:solidFill>
                <a:srgbClr val="0000FF"/>
              </a:solidFill>
            </a:rPr>
            <a:t>Package</a:t>
          </a:r>
          <a:r>
            <a:rPr lang="en-US" dirty="0" smtClean="0">
              <a:solidFill>
                <a:srgbClr val="0000FF"/>
              </a:solidFill>
            </a:rPr>
            <a:t> </a:t>
          </a:r>
          <a:r>
            <a:rPr lang="en-US" dirty="0" smtClean="0"/>
            <a:t>Vulnerability</a:t>
          </a:r>
          <a:endParaRPr lang="en-US" dirty="0"/>
        </a:p>
      </dgm:t>
    </dgm:pt>
    <dgm:pt modelId="{CDCB0D9B-E7AC-3C44-A1E7-75ECA974057E}" type="parTrans" cxnId="{BA14E20D-D843-D149-9536-93C9DE2EEB23}">
      <dgm:prSet/>
      <dgm:spPr/>
      <dgm:t>
        <a:bodyPr/>
        <a:lstStyle/>
        <a:p>
          <a:endParaRPr lang="en-US"/>
        </a:p>
      </dgm:t>
    </dgm:pt>
    <dgm:pt modelId="{A628DFB1-4D0B-5344-81D5-851C0BF085FB}" type="sibTrans" cxnId="{BA14E20D-D843-D149-9536-93C9DE2EEB23}">
      <dgm:prSet/>
      <dgm:spPr/>
      <dgm:t>
        <a:bodyPr/>
        <a:lstStyle/>
        <a:p>
          <a:endParaRPr lang="en-US"/>
        </a:p>
      </dgm:t>
    </dgm:pt>
    <dgm:pt modelId="{E4D3268D-2A9C-6747-B2FA-F395FE1D3B79}">
      <dgm:prSet phldrT="[Text]"/>
      <dgm:spPr/>
      <dgm:t>
        <a:bodyPr/>
        <a:lstStyle/>
        <a:p>
          <a:r>
            <a:rPr lang="en-US" b="1" dirty="0" smtClean="0">
              <a:solidFill>
                <a:srgbClr val="0000FF"/>
              </a:solidFill>
            </a:rPr>
            <a:t>Configuration</a:t>
          </a:r>
          <a:r>
            <a:rPr lang="en-US" dirty="0" smtClean="0"/>
            <a:t> Vulnerability</a:t>
          </a:r>
          <a:endParaRPr lang="en-US" dirty="0"/>
        </a:p>
      </dgm:t>
    </dgm:pt>
    <dgm:pt modelId="{AEC7C0CE-B171-F34E-8D0B-72C74ADDC7F7}" type="parTrans" cxnId="{8320CD47-B415-444C-9851-3EE981764100}">
      <dgm:prSet/>
      <dgm:spPr/>
      <dgm:t>
        <a:bodyPr/>
        <a:lstStyle/>
        <a:p>
          <a:endParaRPr lang="en-US"/>
        </a:p>
      </dgm:t>
    </dgm:pt>
    <dgm:pt modelId="{A1548371-0D12-8645-8C27-4763897E536F}" type="sibTrans" cxnId="{8320CD47-B415-444C-9851-3EE981764100}">
      <dgm:prSet/>
      <dgm:spPr/>
      <dgm:t>
        <a:bodyPr/>
        <a:lstStyle/>
        <a:p>
          <a:endParaRPr lang="en-US"/>
        </a:p>
      </dgm:t>
    </dgm:pt>
    <dgm:pt modelId="{58881494-7AC8-4C42-98E5-771BD5CF32E9}">
      <dgm:prSet phldrT="[Text]"/>
      <dgm:spPr/>
      <dgm:t>
        <a:bodyPr/>
        <a:lstStyle/>
        <a:p>
          <a:r>
            <a:rPr lang="en-US" b="1" dirty="0" smtClean="0">
              <a:solidFill>
                <a:srgbClr val="660066"/>
              </a:solidFill>
              <a:latin typeface="Courier New"/>
              <a:cs typeface="Courier New"/>
            </a:rPr>
            <a:t>Gracefully shutdown </a:t>
          </a:r>
          <a:r>
            <a:rPr lang="en-US" dirty="0" smtClean="0">
              <a:solidFill>
                <a:srgbClr val="660066"/>
              </a:solidFill>
              <a:latin typeface="Courier New"/>
              <a:cs typeface="Courier New"/>
            </a:rPr>
            <a:t>and preserve state for future investigation</a:t>
          </a:r>
          <a:endParaRPr lang="en-US" dirty="0">
            <a:solidFill>
              <a:srgbClr val="660066"/>
            </a:solidFill>
            <a:latin typeface="Courier New"/>
            <a:cs typeface="Courier New"/>
          </a:endParaRPr>
        </a:p>
      </dgm:t>
    </dgm:pt>
    <dgm:pt modelId="{D9373B82-3BF3-554D-B837-EA217D230DA6}" type="parTrans" cxnId="{C1BF7F53-8E35-2843-BFEA-770F4A44B55C}">
      <dgm:prSet/>
      <dgm:spPr/>
      <dgm:t>
        <a:bodyPr/>
        <a:lstStyle/>
        <a:p>
          <a:endParaRPr lang="en-US"/>
        </a:p>
      </dgm:t>
    </dgm:pt>
    <dgm:pt modelId="{E140CA9B-65F7-4448-88DE-BC34C71F4369}" type="sibTrans" cxnId="{C1BF7F53-8E35-2843-BFEA-770F4A44B55C}">
      <dgm:prSet/>
      <dgm:spPr/>
      <dgm:t>
        <a:bodyPr/>
        <a:lstStyle/>
        <a:p>
          <a:endParaRPr lang="en-US"/>
        </a:p>
      </dgm:t>
    </dgm:pt>
    <dgm:pt modelId="{93C2A90B-0C92-8645-AC29-D4F79DC49337}">
      <dgm:prSet phldrT="[Text]"/>
      <dgm:spPr/>
      <dgm:t>
        <a:bodyPr/>
        <a:lstStyle/>
        <a:p>
          <a:r>
            <a:rPr lang="en-US" b="1" dirty="0" smtClean="0">
              <a:solidFill>
                <a:srgbClr val="0000FF"/>
              </a:solidFill>
            </a:rPr>
            <a:t>Malware</a:t>
          </a:r>
          <a:r>
            <a:rPr lang="en-US" dirty="0" smtClean="0">
              <a:solidFill>
                <a:srgbClr val="0000FF"/>
              </a:solidFill>
            </a:rPr>
            <a:t> </a:t>
          </a:r>
          <a:r>
            <a:rPr lang="en-US" dirty="0" smtClean="0"/>
            <a:t>Signature</a:t>
          </a:r>
          <a:endParaRPr lang="en-US" dirty="0"/>
        </a:p>
      </dgm:t>
    </dgm:pt>
    <dgm:pt modelId="{2620B01F-A193-094A-B543-859CD3ED6F95}" type="parTrans" cxnId="{7F46B921-A135-0040-AF99-AE99AE81B23C}">
      <dgm:prSet/>
      <dgm:spPr/>
      <dgm:t>
        <a:bodyPr/>
        <a:lstStyle/>
        <a:p>
          <a:endParaRPr lang="en-US"/>
        </a:p>
      </dgm:t>
    </dgm:pt>
    <dgm:pt modelId="{56797A9F-BD5E-8149-9812-A7A1D0896D8C}" type="sibTrans" cxnId="{7F46B921-A135-0040-AF99-AE99AE81B23C}">
      <dgm:prSet/>
      <dgm:spPr/>
      <dgm:t>
        <a:bodyPr/>
        <a:lstStyle/>
        <a:p>
          <a:endParaRPr lang="en-US"/>
        </a:p>
      </dgm:t>
    </dgm:pt>
    <dgm:pt modelId="{AECDA373-3CA3-6D48-B92C-4C0A0A07C8D6}">
      <dgm:prSet phldrT="[Text]"/>
      <dgm:spPr/>
      <dgm:t>
        <a:bodyPr/>
        <a:lstStyle/>
        <a:p>
          <a:r>
            <a:rPr lang="en-US" b="1" dirty="0" smtClean="0">
              <a:solidFill>
                <a:srgbClr val="660066"/>
              </a:solidFill>
              <a:latin typeface="Courier New"/>
              <a:cs typeface="Courier New"/>
            </a:rPr>
            <a:t>Immediate kill</a:t>
          </a:r>
        </a:p>
        <a:p>
          <a:r>
            <a:rPr lang="en-US" b="1" dirty="0" smtClean="0">
              <a:solidFill>
                <a:srgbClr val="660066"/>
              </a:solidFill>
              <a:latin typeface="Courier New"/>
              <a:cs typeface="Courier New"/>
            </a:rPr>
            <a:t> </a:t>
          </a:r>
          <a:endParaRPr lang="en-US" dirty="0">
            <a:solidFill>
              <a:srgbClr val="660066"/>
            </a:solidFill>
            <a:latin typeface="Courier New"/>
            <a:cs typeface="Courier New"/>
          </a:endParaRPr>
        </a:p>
      </dgm:t>
    </dgm:pt>
    <dgm:pt modelId="{10350EDE-2A5C-EB4C-8822-FFD6425231D2}" type="parTrans" cxnId="{9BD4D36E-3DB7-724D-9157-59473212495A}">
      <dgm:prSet/>
      <dgm:spPr/>
      <dgm:t>
        <a:bodyPr/>
        <a:lstStyle/>
        <a:p>
          <a:endParaRPr lang="en-US"/>
        </a:p>
      </dgm:t>
    </dgm:pt>
    <dgm:pt modelId="{9D72BD0D-1FE1-2046-A138-D0EE09365E12}" type="sibTrans" cxnId="{9BD4D36E-3DB7-724D-9157-59473212495A}">
      <dgm:prSet/>
      <dgm:spPr/>
      <dgm:t>
        <a:bodyPr/>
        <a:lstStyle/>
        <a:p>
          <a:endParaRPr lang="en-US"/>
        </a:p>
      </dgm:t>
    </dgm:pt>
    <dgm:pt modelId="{F3CEE001-7DBD-1C41-8A97-74D0AD0FE44C}">
      <dgm:prSet phldrT="[Text]"/>
      <dgm:spPr/>
      <dgm:t>
        <a:bodyPr/>
        <a:lstStyle/>
        <a:p>
          <a:r>
            <a:rPr lang="en-US" b="1" dirty="0" smtClean="0">
              <a:solidFill>
                <a:srgbClr val="660066"/>
              </a:solidFill>
              <a:latin typeface="Courier New"/>
              <a:cs typeface="Courier New"/>
            </a:rPr>
            <a:t>Quarantine</a:t>
          </a:r>
          <a:r>
            <a:rPr lang="en-US" dirty="0" smtClean="0">
              <a:solidFill>
                <a:srgbClr val="660066"/>
              </a:solidFill>
              <a:latin typeface="Courier New"/>
              <a:cs typeface="Courier New"/>
            </a:rPr>
            <a:t> until patched</a:t>
          </a:r>
          <a:endParaRPr lang="en-US" dirty="0">
            <a:solidFill>
              <a:srgbClr val="660066"/>
            </a:solidFill>
            <a:latin typeface="Courier New"/>
            <a:cs typeface="Courier New"/>
          </a:endParaRPr>
        </a:p>
      </dgm:t>
    </dgm:pt>
    <dgm:pt modelId="{10DB79F6-73BE-7247-A359-C7E5E4035064}" type="sibTrans" cxnId="{F56AB936-DF80-264D-80E0-3298BEC027A3}">
      <dgm:prSet/>
      <dgm:spPr/>
      <dgm:t>
        <a:bodyPr/>
        <a:lstStyle/>
        <a:p>
          <a:endParaRPr lang="en-US"/>
        </a:p>
      </dgm:t>
    </dgm:pt>
    <dgm:pt modelId="{6BB6AF78-C8FA-8944-AACC-E703222BAACC}" type="parTrans" cxnId="{F56AB936-DF80-264D-80E0-3298BEC027A3}">
      <dgm:prSet/>
      <dgm:spPr/>
      <dgm:t>
        <a:bodyPr/>
        <a:lstStyle/>
        <a:p>
          <a:endParaRPr lang="en-US"/>
        </a:p>
      </dgm:t>
    </dgm:pt>
    <dgm:pt modelId="{F532CC62-D80E-5344-A721-24687D065A66}" type="pres">
      <dgm:prSet presAssocID="{56FF8DCB-5DC1-E44B-83CE-73D64783DABF}" presName="Name0" presStyleCnt="0">
        <dgm:presLayoutVars>
          <dgm:chMax val="7"/>
          <dgm:chPref val="7"/>
          <dgm:dir/>
          <dgm:animOne val="branch"/>
          <dgm:animLvl val="lvl"/>
        </dgm:presLayoutVars>
      </dgm:prSet>
      <dgm:spPr/>
    </dgm:pt>
    <dgm:pt modelId="{9C2C1E9F-A899-AD41-B924-DDF55138F976}" type="pres">
      <dgm:prSet presAssocID="{1DDBD81A-7DFC-634E-B5F0-35793170BC29}" presName="ParentComposite" presStyleCnt="0"/>
      <dgm:spPr/>
    </dgm:pt>
    <dgm:pt modelId="{DC8AD3DB-FBC1-AE42-8C08-E2E2E81D8BDE}" type="pres">
      <dgm:prSet presAssocID="{1DDBD81A-7DFC-634E-B5F0-35793170BC29}" presName="Chord" presStyleLbl="bgShp" presStyleIdx="0" presStyleCnt="3"/>
      <dgm:spPr/>
    </dgm:pt>
    <dgm:pt modelId="{7030230A-DE76-AE4D-BF44-4505344EA537}" type="pres">
      <dgm:prSet presAssocID="{1DDBD81A-7DFC-634E-B5F0-35793170BC29}" presName="Pie" presStyleLbl="alignNode1" presStyleIdx="0" presStyleCnt="3"/>
      <dgm:spPr/>
    </dgm:pt>
    <dgm:pt modelId="{B9C2E858-C483-5746-829C-795E5F1C702F}" type="pres">
      <dgm:prSet presAssocID="{1DDBD81A-7DFC-634E-B5F0-35793170BC29}" presName="Parent" presStyleLbl="revTx" presStyleIdx="0" presStyleCnt="6">
        <dgm:presLayoutVars>
          <dgm:chMax val="1"/>
          <dgm:chPref val="1"/>
          <dgm:bulletEnabled val="1"/>
        </dgm:presLayoutVars>
      </dgm:prSet>
      <dgm:spPr/>
      <dgm:t>
        <a:bodyPr/>
        <a:lstStyle/>
        <a:p>
          <a:endParaRPr lang="en-US"/>
        </a:p>
      </dgm:t>
    </dgm:pt>
    <dgm:pt modelId="{A6BEB0A9-F533-8C4B-99F0-C36EC78FDCC3}" type="pres">
      <dgm:prSet presAssocID="{10DB79F6-73BE-7247-A359-C7E5E4035064}" presName="negSibTrans" presStyleCnt="0"/>
      <dgm:spPr/>
    </dgm:pt>
    <dgm:pt modelId="{AD3BEEBC-5AF2-2B4F-809C-954A9492BE78}" type="pres">
      <dgm:prSet presAssocID="{1DDBD81A-7DFC-634E-B5F0-35793170BC29}" presName="composite" presStyleCnt="0"/>
      <dgm:spPr/>
    </dgm:pt>
    <dgm:pt modelId="{05538B30-4E7E-C74A-9675-DA5518D13446}" type="pres">
      <dgm:prSet presAssocID="{1DDBD81A-7DFC-634E-B5F0-35793170BC29}" presName="Child" presStyleLbl="revTx" presStyleIdx="1" presStyleCnt="6" custScaleX="114707">
        <dgm:presLayoutVars>
          <dgm:chMax val="0"/>
          <dgm:chPref val="0"/>
          <dgm:bulletEnabled val="1"/>
        </dgm:presLayoutVars>
      </dgm:prSet>
      <dgm:spPr/>
      <dgm:t>
        <a:bodyPr/>
        <a:lstStyle/>
        <a:p>
          <a:endParaRPr lang="en-US"/>
        </a:p>
      </dgm:t>
    </dgm:pt>
    <dgm:pt modelId="{A4EA1D8F-AD74-FA4D-9379-E55CE8053A03}" type="pres">
      <dgm:prSet presAssocID="{A628DFB1-4D0B-5344-81D5-851C0BF085FB}" presName="sibTrans" presStyleCnt="0"/>
      <dgm:spPr/>
    </dgm:pt>
    <dgm:pt modelId="{0B332A7F-C391-7D41-9261-A0F17E5C9A70}" type="pres">
      <dgm:prSet presAssocID="{E4D3268D-2A9C-6747-B2FA-F395FE1D3B79}" presName="ParentComposite" presStyleCnt="0"/>
      <dgm:spPr/>
    </dgm:pt>
    <dgm:pt modelId="{16EEBF8C-993F-0645-82AF-E27629F955D4}" type="pres">
      <dgm:prSet presAssocID="{E4D3268D-2A9C-6747-B2FA-F395FE1D3B79}" presName="Chord" presStyleLbl="bgShp" presStyleIdx="1" presStyleCnt="3"/>
      <dgm:spPr/>
    </dgm:pt>
    <dgm:pt modelId="{E3ACADC8-5A7A-8D46-8A76-6FD0643F56BB}" type="pres">
      <dgm:prSet presAssocID="{E4D3268D-2A9C-6747-B2FA-F395FE1D3B79}" presName="Pie" presStyleLbl="alignNode1" presStyleIdx="1" presStyleCnt="3"/>
      <dgm:spPr/>
    </dgm:pt>
    <dgm:pt modelId="{974EB050-4927-464A-BBAF-49478DE24D64}" type="pres">
      <dgm:prSet presAssocID="{E4D3268D-2A9C-6747-B2FA-F395FE1D3B79}" presName="Parent" presStyleLbl="revTx" presStyleIdx="2" presStyleCnt="6" custScaleY="130114" custLinFactNeighborX="-7561" custLinFactNeighborY="15125">
        <dgm:presLayoutVars>
          <dgm:chMax val="1"/>
          <dgm:chPref val="1"/>
          <dgm:bulletEnabled val="1"/>
        </dgm:presLayoutVars>
      </dgm:prSet>
      <dgm:spPr/>
      <dgm:t>
        <a:bodyPr/>
        <a:lstStyle/>
        <a:p>
          <a:endParaRPr lang="en-US"/>
        </a:p>
      </dgm:t>
    </dgm:pt>
    <dgm:pt modelId="{AD6FE5AE-02A1-EE48-BCA9-569407C76BDC}" type="pres">
      <dgm:prSet presAssocID="{E140CA9B-65F7-4448-88DE-BC34C71F4369}" presName="negSibTrans" presStyleCnt="0"/>
      <dgm:spPr/>
    </dgm:pt>
    <dgm:pt modelId="{DE5E2AFB-4074-3A48-8643-9EE6D613B222}" type="pres">
      <dgm:prSet presAssocID="{E4D3268D-2A9C-6747-B2FA-F395FE1D3B79}" presName="composite" presStyleCnt="0"/>
      <dgm:spPr/>
    </dgm:pt>
    <dgm:pt modelId="{8E5C875A-8489-4243-858F-138AD78CD7C0}" type="pres">
      <dgm:prSet presAssocID="{E4D3268D-2A9C-6747-B2FA-F395FE1D3B79}" presName="Child" presStyleLbl="revTx" presStyleIdx="3" presStyleCnt="6" custScaleX="169803">
        <dgm:presLayoutVars>
          <dgm:chMax val="0"/>
          <dgm:chPref val="0"/>
          <dgm:bulletEnabled val="1"/>
        </dgm:presLayoutVars>
      </dgm:prSet>
      <dgm:spPr/>
      <dgm:t>
        <a:bodyPr/>
        <a:lstStyle/>
        <a:p>
          <a:endParaRPr lang="en-US"/>
        </a:p>
      </dgm:t>
    </dgm:pt>
    <dgm:pt modelId="{478081D3-BCA2-1C49-B275-25D748BD155D}" type="pres">
      <dgm:prSet presAssocID="{A1548371-0D12-8645-8C27-4763897E536F}" presName="sibTrans" presStyleCnt="0"/>
      <dgm:spPr/>
    </dgm:pt>
    <dgm:pt modelId="{94D220B7-6F7A-4549-A63F-C1EC9E29DC19}" type="pres">
      <dgm:prSet presAssocID="{93C2A90B-0C92-8645-AC29-D4F79DC49337}" presName="ParentComposite" presStyleCnt="0"/>
      <dgm:spPr/>
    </dgm:pt>
    <dgm:pt modelId="{58666029-753E-8246-A1B3-4E446D2C8944}" type="pres">
      <dgm:prSet presAssocID="{93C2A90B-0C92-8645-AC29-D4F79DC49337}" presName="Chord" presStyleLbl="bgShp" presStyleIdx="2" presStyleCnt="3"/>
      <dgm:spPr/>
    </dgm:pt>
    <dgm:pt modelId="{626FAD7D-A21D-5745-A23D-062E55081BEF}" type="pres">
      <dgm:prSet presAssocID="{93C2A90B-0C92-8645-AC29-D4F79DC49337}" presName="Pie" presStyleLbl="alignNode1" presStyleIdx="2" presStyleCnt="3"/>
      <dgm:spPr/>
    </dgm:pt>
    <dgm:pt modelId="{0956B07E-0234-9D4B-A4FC-4766A11088FA}" type="pres">
      <dgm:prSet presAssocID="{93C2A90B-0C92-8645-AC29-D4F79DC49337}" presName="Parent" presStyleLbl="revTx" presStyleIdx="4" presStyleCnt="6">
        <dgm:presLayoutVars>
          <dgm:chMax val="1"/>
          <dgm:chPref val="1"/>
          <dgm:bulletEnabled val="1"/>
        </dgm:presLayoutVars>
      </dgm:prSet>
      <dgm:spPr/>
      <dgm:t>
        <a:bodyPr/>
        <a:lstStyle/>
        <a:p>
          <a:endParaRPr lang="en-US"/>
        </a:p>
      </dgm:t>
    </dgm:pt>
    <dgm:pt modelId="{709DF0C3-B17E-3649-B9A8-52014F6765E7}" type="pres">
      <dgm:prSet presAssocID="{9D72BD0D-1FE1-2046-A138-D0EE09365E12}" presName="negSibTrans" presStyleCnt="0"/>
      <dgm:spPr/>
    </dgm:pt>
    <dgm:pt modelId="{C6B3F5C3-CCB7-8F4F-B414-A4CBE9F76D9B}" type="pres">
      <dgm:prSet presAssocID="{93C2A90B-0C92-8645-AC29-D4F79DC49337}" presName="composite" presStyleCnt="0"/>
      <dgm:spPr/>
    </dgm:pt>
    <dgm:pt modelId="{89BA2268-F72E-E340-A3F8-AB04EFBE7FDE}" type="pres">
      <dgm:prSet presAssocID="{93C2A90B-0C92-8645-AC29-D4F79DC49337}" presName="Child" presStyleLbl="revTx" presStyleIdx="5" presStyleCnt="6" custScaleX="126974">
        <dgm:presLayoutVars>
          <dgm:chMax val="0"/>
          <dgm:chPref val="0"/>
          <dgm:bulletEnabled val="1"/>
        </dgm:presLayoutVars>
      </dgm:prSet>
      <dgm:spPr/>
      <dgm:t>
        <a:bodyPr/>
        <a:lstStyle/>
        <a:p>
          <a:endParaRPr lang="en-US"/>
        </a:p>
      </dgm:t>
    </dgm:pt>
  </dgm:ptLst>
  <dgm:cxnLst>
    <dgm:cxn modelId="{F0C538AA-9546-1C4E-95B7-F157EE633519}" type="presOf" srcId="{AECDA373-3CA3-6D48-B92C-4C0A0A07C8D6}" destId="{89BA2268-F72E-E340-A3F8-AB04EFBE7FDE}" srcOrd="0" destOrd="0" presId="urn:microsoft.com/office/officeart/2009/3/layout/PieProcess"/>
    <dgm:cxn modelId="{BA14E20D-D843-D149-9536-93C9DE2EEB23}" srcId="{56FF8DCB-5DC1-E44B-83CE-73D64783DABF}" destId="{1DDBD81A-7DFC-634E-B5F0-35793170BC29}" srcOrd="0" destOrd="0" parTransId="{CDCB0D9B-E7AC-3C44-A1E7-75ECA974057E}" sibTransId="{A628DFB1-4D0B-5344-81D5-851C0BF085FB}"/>
    <dgm:cxn modelId="{7F46B921-A135-0040-AF99-AE99AE81B23C}" srcId="{56FF8DCB-5DC1-E44B-83CE-73D64783DABF}" destId="{93C2A90B-0C92-8645-AC29-D4F79DC49337}" srcOrd="2" destOrd="0" parTransId="{2620B01F-A193-094A-B543-859CD3ED6F95}" sibTransId="{56797A9F-BD5E-8149-9812-A7A1D0896D8C}"/>
    <dgm:cxn modelId="{BBE7C16B-788E-3A42-9BDE-C873BA39BEF5}" type="presOf" srcId="{93C2A90B-0C92-8645-AC29-D4F79DC49337}" destId="{0956B07E-0234-9D4B-A4FC-4766A11088FA}" srcOrd="0" destOrd="0" presId="urn:microsoft.com/office/officeart/2009/3/layout/PieProcess"/>
    <dgm:cxn modelId="{38D86B19-0534-1643-BEC9-E8CB0924B022}" type="presOf" srcId="{58881494-7AC8-4C42-98E5-771BD5CF32E9}" destId="{8E5C875A-8489-4243-858F-138AD78CD7C0}" srcOrd="0" destOrd="0" presId="urn:microsoft.com/office/officeart/2009/3/layout/PieProcess"/>
    <dgm:cxn modelId="{B68A0C26-9D10-1B48-A83A-C8EA6A15F9A9}" type="presOf" srcId="{F3CEE001-7DBD-1C41-8A97-74D0AD0FE44C}" destId="{05538B30-4E7E-C74A-9675-DA5518D13446}" srcOrd="0" destOrd="0" presId="urn:microsoft.com/office/officeart/2009/3/layout/PieProcess"/>
    <dgm:cxn modelId="{999963DE-3D4F-FC43-A93A-C12481A0C6A6}" type="presOf" srcId="{E4D3268D-2A9C-6747-B2FA-F395FE1D3B79}" destId="{974EB050-4927-464A-BBAF-49478DE24D64}" srcOrd="0" destOrd="0" presId="urn:microsoft.com/office/officeart/2009/3/layout/PieProcess"/>
    <dgm:cxn modelId="{0C6BFA64-6096-EC49-8496-FBBD2A1F8AC0}" type="presOf" srcId="{1DDBD81A-7DFC-634E-B5F0-35793170BC29}" destId="{B9C2E858-C483-5746-829C-795E5F1C702F}" srcOrd="0" destOrd="0" presId="urn:microsoft.com/office/officeart/2009/3/layout/PieProcess"/>
    <dgm:cxn modelId="{9BD4D36E-3DB7-724D-9157-59473212495A}" srcId="{93C2A90B-0C92-8645-AC29-D4F79DC49337}" destId="{AECDA373-3CA3-6D48-B92C-4C0A0A07C8D6}" srcOrd="0" destOrd="0" parTransId="{10350EDE-2A5C-EB4C-8822-FFD6425231D2}" sibTransId="{9D72BD0D-1FE1-2046-A138-D0EE09365E12}"/>
    <dgm:cxn modelId="{8320CD47-B415-444C-9851-3EE981764100}" srcId="{56FF8DCB-5DC1-E44B-83CE-73D64783DABF}" destId="{E4D3268D-2A9C-6747-B2FA-F395FE1D3B79}" srcOrd="1" destOrd="0" parTransId="{AEC7C0CE-B171-F34E-8D0B-72C74ADDC7F7}" sibTransId="{A1548371-0D12-8645-8C27-4763897E536F}"/>
    <dgm:cxn modelId="{712BB711-876C-3F46-BC97-4C2C375CCC69}" type="presOf" srcId="{56FF8DCB-5DC1-E44B-83CE-73D64783DABF}" destId="{F532CC62-D80E-5344-A721-24687D065A66}" srcOrd="0" destOrd="0" presId="urn:microsoft.com/office/officeart/2009/3/layout/PieProcess"/>
    <dgm:cxn modelId="{C1BF7F53-8E35-2843-BFEA-770F4A44B55C}" srcId="{E4D3268D-2A9C-6747-B2FA-F395FE1D3B79}" destId="{58881494-7AC8-4C42-98E5-771BD5CF32E9}" srcOrd="0" destOrd="0" parTransId="{D9373B82-3BF3-554D-B837-EA217D230DA6}" sibTransId="{E140CA9B-65F7-4448-88DE-BC34C71F4369}"/>
    <dgm:cxn modelId="{F56AB936-DF80-264D-80E0-3298BEC027A3}" srcId="{1DDBD81A-7DFC-634E-B5F0-35793170BC29}" destId="{F3CEE001-7DBD-1C41-8A97-74D0AD0FE44C}" srcOrd="0" destOrd="0" parTransId="{6BB6AF78-C8FA-8944-AACC-E703222BAACC}" sibTransId="{10DB79F6-73BE-7247-A359-C7E5E4035064}"/>
    <dgm:cxn modelId="{8AB1BE82-1722-9B46-AF59-BED3F9B47FE6}" type="presParOf" srcId="{F532CC62-D80E-5344-A721-24687D065A66}" destId="{9C2C1E9F-A899-AD41-B924-DDF55138F976}" srcOrd="0" destOrd="0" presId="urn:microsoft.com/office/officeart/2009/3/layout/PieProcess"/>
    <dgm:cxn modelId="{282EC61D-D9BE-644D-B877-EDECDF2565D0}" type="presParOf" srcId="{9C2C1E9F-A899-AD41-B924-DDF55138F976}" destId="{DC8AD3DB-FBC1-AE42-8C08-E2E2E81D8BDE}" srcOrd="0" destOrd="0" presId="urn:microsoft.com/office/officeart/2009/3/layout/PieProcess"/>
    <dgm:cxn modelId="{86D67AAE-8D88-AD47-961D-658196C44C7A}" type="presParOf" srcId="{9C2C1E9F-A899-AD41-B924-DDF55138F976}" destId="{7030230A-DE76-AE4D-BF44-4505344EA537}" srcOrd="1" destOrd="0" presId="urn:microsoft.com/office/officeart/2009/3/layout/PieProcess"/>
    <dgm:cxn modelId="{A5B25CDC-0CBE-664D-B84F-4E8982911A3E}" type="presParOf" srcId="{9C2C1E9F-A899-AD41-B924-DDF55138F976}" destId="{B9C2E858-C483-5746-829C-795E5F1C702F}" srcOrd="2" destOrd="0" presId="urn:microsoft.com/office/officeart/2009/3/layout/PieProcess"/>
    <dgm:cxn modelId="{6BFDD41F-4A69-DB4F-84B1-7CF297969373}" type="presParOf" srcId="{F532CC62-D80E-5344-A721-24687D065A66}" destId="{A6BEB0A9-F533-8C4B-99F0-C36EC78FDCC3}" srcOrd="1" destOrd="0" presId="urn:microsoft.com/office/officeart/2009/3/layout/PieProcess"/>
    <dgm:cxn modelId="{A9A50E52-28F5-B641-8710-0534366647F2}" type="presParOf" srcId="{F532CC62-D80E-5344-A721-24687D065A66}" destId="{AD3BEEBC-5AF2-2B4F-809C-954A9492BE78}" srcOrd="2" destOrd="0" presId="urn:microsoft.com/office/officeart/2009/3/layout/PieProcess"/>
    <dgm:cxn modelId="{01724511-968A-384D-A7D8-C053B245E427}" type="presParOf" srcId="{AD3BEEBC-5AF2-2B4F-809C-954A9492BE78}" destId="{05538B30-4E7E-C74A-9675-DA5518D13446}" srcOrd="0" destOrd="0" presId="urn:microsoft.com/office/officeart/2009/3/layout/PieProcess"/>
    <dgm:cxn modelId="{F78BF2BC-CBFF-1245-979E-A26EE4BDEA5E}" type="presParOf" srcId="{F532CC62-D80E-5344-A721-24687D065A66}" destId="{A4EA1D8F-AD74-FA4D-9379-E55CE8053A03}" srcOrd="3" destOrd="0" presId="urn:microsoft.com/office/officeart/2009/3/layout/PieProcess"/>
    <dgm:cxn modelId="{E03F3D0E-AABD-FE40-9557-72F8D2DD423C}" type="presParOf" srcId="{F532CC62-D80E-5344-A721-24687D065A66}" destId="{0B332A7F-C391-7D41-9261-A0F17E5C9A70}" srcOrd="4" destOrd="0" presId="urn:microsoft.com/office/officeart/2009/3/layout/PieProcess"/>
    <dgm:cxn modelId="{AA289A0D-9484-D642-9BE5-56F35F28C4EA}" type="presParOf" srcId="{0B332A7F-C391-7D41-9261-A0F17E5C9A70}" destId="{16EEBF8C-993F-0645-82AF-E27629F955D4}" srcOrd="0" destOrd="0" presId="urn:microsoft.com/office/officeart/2009/3/layout/PieProcess"/>
    <dgm:cxn modelId="{8487E118-A107-1040-B85D-6C16F8161483}" type="presParOf" srcId="{0B332A7F-C391-7D41-9261-A0F17E5C9A70}" destId="{E3ACADC8-5A7A-8D46-8A76-6FD0643F56BB}" srcOrd="1" destOrd="0" presId="urn:microsoft.com/office/officeart/2009/3/layout/PieProcess"/>
    <dgm:cxn modelId="{1FDE2383-F8EE-F045-A58F-7AF578FEC81C}" type="presParOf" srcId="{0B332A7F-C391-7D41-9261-A0F17E5C9A70}" destId="{974EB050-4927-464A-BBAF-49478DE24D64}" srcOrd="2" destOrd="0" presId="urn:microsoft.com/office/officeart/2009/3/layout/PieProcess"/>
    <dgm:cxn modelId="{EDD15408-E01D-F24B-B522-E5A4B7167D8A}" type="presParOf" srcId="{F532CC62-D80E-5344-A721-24687D065A66}" destId="{AD6FE5AE-02A1-EE48-BCA9-569407C76BDC}" srcOrd="5" destOrd="0" presId="urn:microsoft.com/office/officeart/2009/3/layout/PieProcess"/>
    <dgm:cxn modelId="{E7E9F3B6-8713-0B41-B191-903ECB489E35}" type="presParOf" srcId="{F532CC62-D80E-5344-A721-24687D065A66}" destId="{DE5E2AFB-4074-3A48-8643-9EE6D613B222}" srcOrd="6" destOrd="0" presId="urn:microsoft.com/office/officeart/2009/3/layout/PieProcess"/>
    <dgm:cxn modelId="{8549D9D1-DCE9-584F-8D96-F8611BB4E9C9}" type="presParOf" srcId="{DE5E2AFB-4074-3A48-8643-9EE6D613B222}" destId="{8E5C875A-8489-4243-858F-138AD78CD7C0}" srcOrd="0" destOrd="0" presId="urn:microsoft.com/office/officeart/2009/3/layout/PieProcess"/>
    <dgm:cxn modelId="{CCD95241-611A-CC44-B564-9F1AEC425CA6}" type="presParOf" srcId="{F532CC62-D80E-5344-A721-24687D065A66}" destId="{478081D3-BCA2-1C49-B275-25D748BD155D}" srcOrd="7" destOrd="0" presId="urn:microsoft.com/office/officeart/2009/3/layout/PieProcess"/>
    <dgm:cxn modelId="{C2F5DA7C-1DCF-7441-BF9B-69D9E1BD27CF}" type="presParOf" srcId="{F532CC62-D80E-5344-A721-24687D065A66}" destId="{94D220B7-6F7A-4549-A63F-C1EC9E29DC19}" srcOrd="8" destOrd="0" presId="urn:microsoft.com/office/officeart/2009/3/layout/PieProcess"/>
    <dgm:cxn modelId="{F66C32D8-DBA3-5249-AE4D-298F502B8329}" type="presParOf" srcId="{94D220B7-6F7A-4549-A63F-C1EC9E29DC19}" destId="{58666029-753E-8246-A1B3-4E446D2C8944}" srcOrd="0" destOrd="0" presId="urn:microsoft.com/office/officeart/2009/3/layout/PieProcess"/>
    <dgm:cxn modelId="{EB1797BF-8076-CD42-AF23-ECBB13B7656D}" type="presParOf" srcId="{94D220B7-6F7A-4549-A63F-C1EC9E29DC19}" destId="{626FAD7D-A21D-5745-A23D-062E55081BEF}" srcOrd="1" destOrd="0" presId="urn:microsoft.com/office/officeart/2009/3/layout/PieProcess"/>
    <dgm:cxn modelId="{2EC00717-F8DC-6A45-B75C-4FB6BA13D71E}" type="presParOf" srcId="{94D220B7-6F7A-4549-A63F-C1EC9E29DC19}" destId="{0956B07E-0234-9D4B-A4FC-4766A11088FA}" srcOrd="2" destOrd="0" presId="urn:microsoft.com/office/officeart/2009/3/layout/PieProcess"/>
    <dgm:cxn modelId="{85964B01-2BA3-9A48-B6B9-9EF559A66E7B}" type="presParOf" srcId="{F532CC62-D80E-5344-A721-24687D065A66}" destId="{709DF0C3-B17E-3649-B9A8-52014F6765E7}" srcOrd="9" destOrd="0" presId="urn:microsoft.com/office/officeart/2009/3/layout/PieProcess"/>
    <dgm:cxn modelId="{D91F698D-932C-8A4A-BC91-B1FFAD1928E2}" type="presParOf" srcId="{F532CC62-D80E-5344-A721-24687D065A66}" destId="{C6B3F5C3-CCB7-8F4F-B414-A4CBE9F76D9B}" srcOrd="10" destOrd="0" presId="urn:microsoft.com/office/officeart/2009/3/layout/PieProcess"/>
    <dgm:cxn modelId="{87E06750-7FC3-6048-B6B1-C4719AF38337}" type="presParOf" srcId="{C6B3F5C3-CCB7-8F4F-B414-A4CBE9F76D9B}" destId="{89BA2268-F72E-E340-A3F8-AB04EFBE7FDE}"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65F65-7029-1947-8EF8-98B3C4146943}">
      <dsp:nvSpPr>
        <dsp:cNvPr id="0" name=""/>
        <dsp:cNvSpPr/>
      </dsp:nvSpPr>
      <dsp:spPr>
        <a:xfrm>
          <a:off x="725506" y="0"/>
          <a:ext cx="8222410" cy="5418667"/>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191C5A8-876E-2549-A98C-60F1894CF94E}">
      <dsp:nvSpPr>
        <dsp:cNvPr id="0" name=""/>
        <dsp:cNvSpPr/>
      </dsp:nvSpPr>
      <dsp:spPr>
        <a:xfrm>
          <a:off x="0" y="1625600"/>
          <a:ext cx="2902027" cy="216746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solidFill>
                <a:srgbClr val="660066"/>
              </a:solidFill>
            </a:rPr>
            <a:t>Binary</a:t>
          </a:r>
          <a:endParaRPr lang="en-US" sz="2400" kern="1200" dirty="0">
            <a:solidFill>
              <a:srgbClr val="660066"/>
            </a:solidFill>
          </a:endParaRPr>
        </a:p>
        <a:p>
          <a:pPr marL="228600" lvl="1" indent="-228600" algn="l" defTabSz="889000">
            <a:lnSpc>
              <a:spcPct val="90000"/>
            </a:lnSpc>
            <a:spcBef>
              <a:spcPct val="0"/>
            </a:spcBef>
            <a:spcAft>
              <a:spcPct val="15000"/>
            </a:spcAft>
            <a:buChar char="••"/>
          </a:pPr>
          <a:r>
            <a:rPr lang="en-US" sz="2000" kern="1200" dirty="0" smtClean="0"/>
            <a:t>exe</a:t>
          </a:r>
          <a:endParaRPr lang="en-US" sz="2000" kern="1200" dirty="0"/>
        </a:p>
        <a:p>
          <a:pPr marL="228600" lvl="1" indent="-228600" algn="l" defTabSz="889000">
            <a:lnSpc>
              <a:spcPct val="90000"/>
            </a:lnSpc>
            <a:spcBef>
              <a:spcPct val="0"/>
            </a:spcBef>
            <a:spcAft>
              <a:spcPct val="15000"/>
            </a:spcAft>
            <a:buChar char="••"/>
          </a:pPr>
          <a:r>
            <a:rPr lang="en-US" sz="2000" kern="1200" dirty="0" smtClean="0"/>
            <a:t>elf</a:t>
          </a:r>
          <a:endParaRPr lang="en-US" sz="2000" kern="1200" dirty="0"/>
        </a:p>
      </dsp:txBody>
      <dsp:txXfrm>
        <a:off x="105807" y="1731407"/>
        <a:ext cx="2690413" cy="1955852"/>
      </dsp:txXfrm>
    </dsp:sp>
    <dsp:sp modelId="{98C537CD-BA75-3C44-AA80-95C6D7156E62}">
      <dsp:nvSpPr>
        <dsp:cNvPr id="0" name=""/>
        <dsp:cNvSpPr/>
      </dsp:nvSpPr>
      <dsp:spPr>
        <a:xfrm>
          <a:off x="3385698" y="1625600"/>
          <a:ext cx="2902027" cy="216746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solidFill>
                <a:srgbClr val="660066"/>
              </a:solidFill>
            </a:rPr>
            <a:t>Packaged</a:t>
          </a:r>
          <a:endParaRPr lang="en-US" sz="1600" kern="1200" dirty="0">
            <a:solidFill>
              <a:srgbClr val="660066"/>
            </a:solidFill>
          </a:endParaRPr>
        </a:p>
        <a:p>
          <a:pPr marL="171450" lvl="1" indent="-171450" algn="l" defTabSz="800100">
            <a:lnSpc>
              <a:spcPct val="90000"/>
            </a:lnSpc>
            <a:spcBef>
              <a:spcPct val="0"/>
            </a:spcBef>
            <a:spcAft>
              <a:spcPct val="15000"/>
            </a:spcAft>
            <a:buChar char="••"/>
          </a:pPr>
          <a:r>
            <a:rPr lang="en-US" sz="1800" kern="1200" dirty="0" smtClean="0"/>
            <a:t>JAR</a:t>
          </a:r>
          <a:endParaRPr lang="en-US" sz="1800" kern="1200" dirty="0"/>
        </a:p>
        <a:p>
          <a:pPr marL="171450" lvl="1" indent="-171450" algn="l" defTabSz="800100">
            <a:lnSpc>
              <a:spcPct val="90000"/>
            </a:lnSpc>
            <a:spcBef>
              <a:spcPct val="0"/>
            </a:spcBef>
            <a:spcAft>
              <a:spcPct val="15000"/>
            </a:spcAft>
            <a:buChar char="••"/>
          </a:pPr>
          <a:r>
            <a:rPr lang="en-US" sz="1800" kern="1200" dirty="0" smtClean="0"/>
            <a:t>WAR</a:t>
          </a:r>
          <a:endParaRPr lang="en-US" sz="1800" kern="1200" dirty="0"/>
        </a:p>
        <a:p>
          <a:pPr marL="171450" lvl="1" indent="-171450" algn="l" defTabSz="800100">
            <a:lnSpc>
              <a:spcPct val="90000"/>
            </a:lnSpc>
            <a:spcBef>
              <a:spcPct val="0"/>
            </a:spcBef>
            <a:spcAft>
              <a:spcPct val="15000"/>
            </a:spcAft>
            <a:buChar char="••"/>
          </a:pPr>
          <a:r>
            <a:rPr lang="en-US" sz="1800" kern="1200" dirty="0" smtClean="0"/>
            <a:t>Gem</a:t>
          </a:r>
          <a:endParaRPr lang="en-US" sz="1800" kern="1200" dirty="0"/>
        </a:p>
      </dsp:txBody>
      <dsp:txXfrm>
        <a:off x="3491505" y="1731407"/>
        <a:ext cx="2690413" cy="1955852"/>
      </dsp:txXfrm>
    </dsp:sp>
    <dsp:sp modelId="{B1BF7C74-5E4A-CB43-9C9D-C7E9F7FAB51B}">
      <dsp:nvSpPr>
        <dsp:cNvPr id="0" name=""/>
        <dsp:cNvSpPr/>
      </dsp:nvSpPr>
      <dsp:spPr>
        <a:xfrm>
          <a:off x="6771396" y="1625600"/>
          <a:ext cx="2902027" cy="216746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solidFill>
                <a:srgbClr val="660066"/>
              </a:solidFill>
            </a:rPr>
            <a:t>Containerized</a:t>
          </a:r>
          <a:endParaRPr lang="en-US" sz="1600" kern="1200" dirty="0">
            <a:solidFill>
              <a:srgbClr val="660066"/>
            </a:solidFill>
          </a:endParaRPr>
        </a:p>
        <a:p>
          <a:pPr marL="228600" lvl="1" indent="-228600" algn="ctr" defTabSz="889000">
            <a:lnSpc>
              <a:spcPct val="90000"/>
            </a:lnSpc>
            <a:spcBef>
              <a:spcPct val="0"/>
            </a:spcBef>
            <a:spcAft>
              <a:spcPct val="15000"/>
            </a:spcAft>
            <a:buChar char="••"/>
          </a:pPr>
          <a:r>
            <a:rPr lang="en-US" sz="2000" kern="1200" dirty="0" smtClean="0"/>
            <a:t>Images (</a:t>
          </a:r>
          <a:r>
            <a:rPr lang="en-US" sz="2000" kern="1200" dirty="0" err="1" smtClean="0"/>
            <a:t>dockerfiles</a:t>
          </a:r>
          <a:r>
            <a:rPr lang="en-US" sz="3600" kern="1200" dirty="0" smtClean="0"/>
            <a:t>)</a:t>
          </a:r>
          <a:endParaRPr lang="en-US" sz="3600" kern="1200" dirty="0"/>
        </a:p>
      </dsp:txBody>
      <dsp:txXfrm>
        <a:off x="6877203" y="1731407"/>
        <a:ext cx="2690413" cy="1955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AD3DB-FBC1-AE42-8C08-E2E2E81D8BDE}">
      <dsp:nvSpPr>
        <dsp:cNvPr id="0" name=""/>
        <dsp:cNvSpPr/>
      </dsp:nvSpPr>
      <dsp:spPr>
        <a:xfrm>
          <a:off x="1663" y="859895"/>
          <a:ext cx="924718" cy="924718"/>
        </a:xfrm>
        <a:prstGeom prst="chord">
          <a:avLst>
            <a:gd name="adj1" fmla="val 4800000"/>
            <a:gd name="adj2" fmla="val 1680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030230A-DE76-AE4D-BF44-4505344EA537}">
      <dsp:nvSpPr>
        <dsp:cNvPr id="0" name=""/>
        <dsp:cNvSpPr/>
      </dsp:nvSpPr>
      <dsp:spPr>
        <a:xfrm>
          <a:off x="94135" y="952367"/>
          <a:ext cx="739775" cy="739775"/>
        </a:xfrm>
        <a:prstGeom prst="pie">
          <a:avLst>
            <a:gd name="adj1" fmla="val 12600000"/>
            <a:gd name="adj2" fmla="val 162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9C2E858-C483-5746-829C-795E5F1C702F}">
      <dsp:nvSpPr>
        <dsp:cNvPr id="0" name=""/>
        <dsp:cNvSpPr/>
      </dsp:nvSpPr>
      <dsp:spPr>
        <a:xfrm rot="16200000">
          <a:off x="-1061763" y="2940513"/>
          <a:ext cx="2681684" cy="554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1022350">
            <a:lnSpc>
              <a:spcPct val="90000"/>
            </a:lnSpc>
            <a:spcBef>
              <a:spcPct val="0"/>
            </a:spcBef>
            <a:spcAft>
              <a:spcPct val="35000"/>
            </a:spcAft>
          </a:pPr>
          <a:r>
            <a:rPr lang="en-US" sz="2300" b="1" kern="1200" dirty="0" smtClean="0">
              <a:solidFill>
                <a:srgbClr val="0000FF"/>
              </a:solidFill>
            </a:rPr>
            <a:t>Package</a:t>
          </a:r>
          <a:r>
            <a:rPr lang="en-US" sz="2300" kern="1200" dirty="0" smtClean="0">
              <a:solidFill>
                <a:srgbClr val="0000FF"/>
              </a:solidFill>
            </a:rPr>
            <a:t> </a:t>
          </a:r>
          <a:r>
            <a:rPr lang="en-US" sz="2300" kern="1200" dirty="0" smtClean="0"/>
            <a:t>Vulnerability</a:t>
          </a:r>
          <a:endParaRPr lang="en-US" sz="2300" kern="1200" dirty="0"/>
        </a:p>
      </dsp:txBody>
      <dsp:txXfrm>
        <a:off x="-1061763" y="2940513"/>
        <a:ext cx="2681684" cy="554831"/>
      </dsp:txXfrm>
    </dsp:sp>
    <dsp:sp modelId="{05538B30-4E7E-C74A-9675-DA5518D13446}">
      <dsp:nvSpPr>
        <dsp:cNvPr id="0" name=""/>
        <dsp:cNvSpPr/>
      </dsp:nvSpPr>
      <dsp:spPr>
        <a:xfrm>
          <a:off x="648966" y="859895"/>
          <a:ext cx="2121434" cy="3698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55650">
            <a:lnSpc>
              <a:spcPct val="90000"/>
            </a:lnSpc>
            <a:spcBef>
              <a:spcPct val="0"/>
            </a:spcBef>
            <a:spcAft>
              <a:spcPct val="35000"/>
            </a:spcAft>
          </a:pPr>
          <a:r>
            <a:rPr lang="en-US" sz="1700" kern="1200" dirty="0" smtClean="0">
              <a:solidFill>
                <a:schemeClr val="accent2"/>
              </a:solidFill>
              <a:latin typeface="Big Caslon"/>
              <a:cs typeface="Big Caslon"/>
            </a:rPr>
            <a:t>E.g.: Ghost Vulnerability </a:t>
          </a:r>
          <a:r>
            <a:rPr lang="en-US" sz="1700" kern="1200" dirty="0" smtClean="0">
              <a:solidFill>
                <a:schemeClr val="accent2"/>
              </a:solidFill>
              <a:latin typeface="Courrier new"/>
              <a:cs typeface="Courrier new"/>
            </a:rPr>
            <a:t>in </a:t>
          </a:r>
          <a:r>
            <a:rPr lang="en-US" sz="1700" kern="1200" dirty="0" err="1" smtClean="0">
              <a:solidFill>
                <a:srgbClr val="660066"/>
              </a:solidFill>
              <a:latin typeface="Courier New"/>
              <a:cs typeface="Courier New"/>
            </a:rPr>
            <a:t>gLibc</a:t>
          </a:r>
          <a:r>
            <a:rPr lang="en-US" sz="1700" kern="1200" dirty="0" smtClean="0">
              <a:solidFill>
                <a:srgbClr val="660066"/>
              </a:solidFill>
              <a:latin typeface="Courier New"/>
              <a:cs typeface="Courier New"/>
            </a:rPr>
            <a:t> library  &lt; 2.18</a:t>
          </a:r>
        </a:p>
        <a:p>
          <a:pPr lvl="0" algn="l" defTabSz="755650">
            <a:lnSpc>
              <a:spcPct val="90000"/>
            </a:lnSpc>
            <a:spcBef>
              <a:spcPct val="0"/>
            </a:spcBef>
            <a:spcAft>
              <a:spcPct val="35000"/>
            </a:spcAft>
          </a:pPr>
          <a:r>
            <a:rPr lang="en-US" sz="1700" kern="1200" dirty="0" smtClean="0">
              <a:solidFill>
                <a:srgbClr val="660066"/>
              </a:solidFill>
              <a:latin typeface="Courier New"/>
              <a:cs typeface="Courier New"/>
            </a:rPr>
            <a:t>(2000</a:t>
          </a:r>
          <a:r>
            <a:rPr lang="en-US" sz="1700" kern="1200" dirty="0" smtClean="0">
              <a:solidFill>
                <a:srgbClr val="660066"/>
              </a:solidFill>
              <a:latin typeface="Courier New"/>
              <a:cs typeface="Courier New"/>
              <a:sym typeface="Wingdings"/>
            </a:rPr>
            <a:t>2013</a:t>
          </a:r>
          <a:r>
            <a:rPr lang="en-US" sz="1700" kern="1200" dirty="0" smtClean="0">
              <a:solidFill>
                <a:srgbClr val="660066"/>
              </a:solidFill>
              <a:latin typeface="Courier New"/>
              <a:cs typeface="Courier New"/>
            </a:rPr>
            <a:t>)</a:t>
          </a:r>
          <a:endParaRPr lang="en-US" sz="1700" kern="1200" dirty="0">
            <a:solidFill>
              <a:srgbClr val="660066"/>
            </a:solidFill>
            <a:latin typeface="Courier New"/>
            <a:cs typeface="Courier New"/>
          </a:endParaRPr>
        </a:p>
      </dsp:txBody>
      <dsp:txXfrm>
        <a:off x="648966" y="859895"/>
        <a:ext cx="2121434" cy="3698875"/>
      </dsp:txXfrm>
    </dsp:sp>
    <dsp:sp modelId="{16EEBF8C-993F-0645-82AF-E27629F955D4}">
      <dsp:nvSpPr>
        <dsp:cNvPr id="0" name=""/>
        <dsp:cNvSpPr/>
      </dsp:nvSpPr>
      <dsp:spPr>
        <a:xfrm>
          <a:off x="3064689" y="658005"/>
          <a:ext cx="924718" cy="924718"/>
        </a:xfrm>
        <a:prstGeom prst="chord">
          <a:avLst>
            <a:gd name="adj1" fmla="val 4800000"/>
            <a:gd name="adj2" fmla="val 1680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3ACADC8-5A7A-8D46-8A76-6FD0643F56BB}">
      <dsp:nvSpPr>
        <dsp:cNvPr id="0" name=""/>
        <dsp:cNvSpPr/>
      </dsp:nvSpPr>
      <dsp:spPr>
        <a:xfrm>
          <a:off x="3157161" y="750477"/>
          <a:ext cx="739775" cy="739775"/>
        </a:xfrm>
        <a:prstGeom prst="pie">
          <a:avLst>
            <a:gd name="adj1" fmla="val 9000000"/>
            <a:gd name="adj2" fmla="val 162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74EB050-4927-464A-BBAF-49478DE24D64}">
      <dsp:nvSpPr>
        <dsp:cNvPr id="0" name=""/>
        <dsp:cNvSpPr/>
      </dsp:nvSpPr>
      <dsp:spPr>
        <a:xfrm rot="16200000">
          <a:off x="1555530" y="3144227"/>
          <a:ext cx="3489247" cy="554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1022350">
            <a:lnSpc>
              <a:spcPct val="90000"/>
            </a:lnSpc>
            <a:spcBef>
              <a:spcPct val="0"/>
            </a:spcBef>
            <a:spcAft>
              <a:spcPct val="35000"/>
            </a:spcAft>
          </a:pPr>
          <a:r>
            <a:rPr lang="en-US" sz="2300" b="1" kern="1200" dirty="0" smtClean="0">
              <a:solidFill>
                <a:srgbClr val="0000FF"/>
              </a:solidFill>
            </a:rPr>
            <a:t>Configuration</a:t>
          </a:r>
          <a:r>
            <a:rPr lang="en-US" sz="2300" kern="1200" dirty="0" smtClean="0"/>
            <a:t> Vulnerability</a:t>
          </a:r>
          <a:endParaRPr lang="en-US" sz="2300" kern="1200" dirty="0"/>
        </a:p>
      </dsp:txBody>
      <dsp:txXfrm>
        <a:off x="1555530" y="3144227"/>
        <a:ext cx="3489247" cy="554831"/>
      </dsp:txXfrm>
    </dsp:sp>
    <dsp:sp modelId="{8E5C875A-8489-4243-858F-138AD78CD7C0}">
      <dsp:nvSpPr>
        <dsp:cNvPr id="0" name=""/>
        <dsp:cNvSpPr/>
      </dsp:nvSpPr>
      <dsp:spPr>
        <a:xfrm>
          <a:off x="3711992" y="859895"/>
          <a:ext cx="3140400" cy="3698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55650">
            <a:lnSpc>
              <a:spcPct val="90000"/>
            </a:lnSpc>
            <a:spcBef>
              <a:spcPct val="0"/>
            </a:spcBef>
            <a:spcAft>
              <a:spcPct val="35000"/>
            </a:spcAft>
          </a:pPr>
          <a:r>
            <a:rPr lang="en-US" sz="1700" kern="1200" dirty="0" smtClean="0">
              <a:solidFill>
                <a:schemeClr val="accent2"/>
              </a:solidFill>
              <a:latin typeface="Big Caslon"/>
              <a:cs typeface="Big Caslon"/>
            </a:rPr>
            <a:t>E.g.: </a:t>
          </a:r>
          <a:r>
            <a:rPr lang="en-US" sz="1700" kern="1200" dirty="0" err="1" smtClean="0">
              <a:solidFill>
                <a:schemeClr val="accent2"/>
              </a:solidFill>
              <a:latin typeface="Big Caslon"/>
              <a:cs typeface="Big Caslon"/>
            </a:rPr>
            <a:t>OpenSSH</a:t>
          </a:r>
          <a:r>
            <a:rPr lang="en-US" sz="1700" kern="1200" dirty="0" smtClean="0">
              <a:solidFill>
                <a:schemeClr val="accent2"/>
              </a:solidFill>
              <a:latin typeface="Big Caslon"/>
              <a:cs typeface="Big Caslon"/>
            </a:rPr>
            <a:t> installed &amp;</a:t>
          </a:r>
        </a:p>
        <a:p>
          <a:pPr lvl="0" algn="l" defTabSz="755650">
            <a:lnSpc>
              <a:spcPct val="90000"/>
            </a:lnSpc>
            <a:spcBef>
              <a:spcPct val="0"/>
            </a:spcBef>
            <a:spcAft>
              <a:spcPct val="35000"/>
            </a:spcAft>
          </a:pPr>
          <a:r>
            <a:rPr lang="en-US" sz="1700" kern="1200" dirty="0" smtClean="0">
              <a:solidFill>
                <a:srgbClr val="660066"/>
              </a:solidFill>
              <a:latin typeface="Courier New"/>
              <a:cs typeface="Courier New"/>
            </a:rPr>
            <a:t>#</a:t>
          </a:r>
          <a:r>
            <a:rPr lang="en-US" sz="1700" kern="1200" dirty="0" err="1" smtClean="0">
              <a:solidFill>
                <a:srgbClr val="660066"/>
              </a:solidFill>
              <a:latin typeface="Courier New"/>
              <a:cs typeface="Courier New"/>
            </a:rPr>
            <a:t>PasswordAuthentication</a:t>
          </a:r>
          <a:r>
            <a:rPr lang="en-US" sz="1700" kern="1200" dirty="0" smtClean="0">
              <a:solidFill>
                <a:srgbClr val="660066"/>
              </a:solidFill>
              <a:latin typeface="Courier New"/>
              <a:cs typeface="Courier New"/>
            </a:rPr>
            <a:t> yes</a:t>
          </a:r>
        </a:p>
        <a:p>
          <a:pPr lvl="0" algn="l" defTabSz="755650">
            <a:lnSpc>
              <a:spcPct val="90000"/>
            </a:lnSpc>
            <a:spcBef>
              <a:spcPct val="0"/>
            </a:spcBef>
            <a:spcAft>
              <a:spcPct val="35000"/>
            </a:spcAft>
          </a:pPr>
          <a:r>
            <a:rPr lang="en-US" sz="1700" kern="1200" dirty="0" smtClean="0">
              <a:solidFill>
                <a:srgbClr val="660066"/>
              </a:solidFill>
              <a:latin typeface="Courier New"/>
              <a:cs typeface="Courier New"/>
            </a:rPr>
            <a:t>#</a:t>
          </a:r>
          <a:r>
            <a:rPr lang="en-US" sz="1700" kern="1200" dirty="0" err="1" smtClean="0">
              <a:solidFill>
                <a:srgbClr val="660066"/>
              </a:solidFill>
              <a:latin typeface="Courier New"/>
              <a:cs typeface="Courier New"/>
            </a:rPr>
            <a:t>PermitEmptyPasswords</a:t>
          </a:r>
          <a:r>
            <a:rPr lang="en-US" sz="1700" kern="1200" dirty="0" smtClean="0">
              <a:solidFill>
                <a:srgbClr val="660066"/>
              </a:solidFill>
              <a:latin typeface="Courier New"/>
              <a:cs typeface="Courier New"/>
            </a:rPr>
            <a:t> </a:t>
          </a:r>
        </a:p>
        <a:p>
          <a:pPr lvl="0" algn="l" defTabSz="755650">
            <a:lnSpc>
              <a:spcPct val="90000"/>
            </a:lnSpc>
            <a:spcBef>
              <a:spcPct val="0"/>
            </a:spcBef>
            <a:spcAft>
              <a:spcPct val="35000"/>
            </a:spcAft>
          </a:pPr>
          <a:r>
            <a:rPr lang="en-US" sz="1700" kern="1200" dirty="0" smtClean="0">
              <a:solidFill>
                <a:srgbClr val="660066"/>
              </a:solidFill>
              <a:latin typeface="Courier New"/>
              <a:cs typeface="Courier New"/>
            </a:rPr>
            <a:t>Yes (or even no)</a:t>
          </a:r>
          <a:endParaRPr lang="en-US" sz="1700" kern="1200" dirty="0">
            <a:solidFill>
              <a:srgbClr val="660066"/>
            </a:solidFill>
            <a:latin typeface="Courier New"/>
            <a:cs typeface="Courier New"/>
          </a:endParaRPr>
        </a:p>
      </dsp:txBody>
      <dsp:txXfrm>
        <a:off x="3711992" y="859895"/>
        <a:ext cx="3140400" cy="3698875"/>
      </dsp:txXfrm>
    </dsp:sp>
    <dsp:sp modelId="{58666029-753E-8246-A1B3-4E446D2C8944}">
      <dsp:nvSpPr>
        <dsp:cNvPr id="0" name=""/>
        <dsp:cNvSpPr/>
      </dsp:nvSpPr>
      <dsp:spPr>
        <a:xfrm>
          <a:off x="7146681" y="859895"/>
          <a:ext cx="924718" cy="924718"/>
        </a:xfrm>
        <a:prstGeom prst="chord">
          <a:avLst>
            <a:gd name="adj1" fmla="val 4800000"/>
            <a:gd name="adj2" fmla="val 1680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26FAD7D-A21D-5745-A23D-062E55081BEF}">
      <dsp:nvSpPr>
        <dsp:cNvPr id="0" name=""/>
        <dsp:cNvSpPr/>
      </dsp:nvSpPr>
      <dsp:spPr>
        <a:xfrm>
          <a:off x="7239153" y="952367"/>
          <a:ext cx="739775" cy="739775"/>
        </a:xfrm>
        <a:prstGeom prst="pie">
          <a:avLst>
            <a:gd name="adj1" fmla="val 5400000"/>
            <a:gd name="adj2" fmla="val 162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956B07E-0234-9D4B-A4FC-4766A11088FA}">
      <dsp:nvSpPr>
        <dsp:cNvPr id="0" name=""/>
        <dsp:cNvSpPr/>
      </dsp:nvSpPr>
      <dsp:spPr>
        <a:xfrm rot="16200000">
          <a:off x="6083255" y="2940513"/>
          <a:ext cx="2681684" cy="554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1022350">
            <a:lnSpc>
              <a:spcPct val="90000"/>
            </a:lnSpc>
            <a:spcBef>
              <a:spcPct val="0"/>
            </a:spcBef>
            <a:spcAft>
              <a:spcPct val="35000"/>
            </a:spcAft>
          </a:pPr>
          <a:r>
            <a:rPr lang="en-US" sz="2300" b="1" kern="1200" dirty="0" smtClean="0">
              <a:solidFill>
                <a:srgbClr val="0000FF"/>
              </a:solidFill>
            </a:rPr>
            <a:t>Malware</a:t>
          </a:r>
          <a:r>
            <a:rPr lang="en-US" sz="2300" kern="1200" dirty="0" smtClean="0">
              <a:solidFill>
                <a:srgbClr val="0000FF"/>
              </a:solidFill>
            </a:rPr>
            <a:t> </a:t>
          </a:r>
          <a:r>
            <a:rPr lang="en-US" sz="2300" kern="1200" dirty="0" smtClean="0"/>
            <a:t>Signature</a:t>
          </a:r>
          <a:endParaRPr lang="en-US" sz="2300" kern="1200" dirty="0"/>
        </a:p>
      </dsp:txBody>
      <dsp:txXfrm>
        <a:off x="6083255" y="2940513"/>
        <a:ext cx="2681684" cy="554831"/>
      </dsp:txXfrm>
    </dsp:sp>
    <dsp:sp modelId="{89BA2268-F72E-E340-A3F8-AB04EFBE7FDE}">
      <dsp:nvSpPr>
        <dsp:cNvPr id="0" name=""/>
        <dsp:cNvSpPr/>
      </dsp:nvSpPr>
      <dsp:spPr>
        <a:xfrm>
          <a:off x="7793984" y="859895"/>
          <a:ext cx="2348304" cy="3698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55650">
            <a:lnSpc>
              <a:spcPct val="90000"/>
            </a:lnSpc>
            <a:spcBef>
              <a:spcPct val="0"/>
            </a:spcBef>
            <a:spcAft>
              <a:spcPct val="35000"/>
            </a:spcAft>
          </a:pPr>
          <a:r>
            <a:rPr lang="en-US" sz="1700" kern="1200" dirty="0" smtClean="0">
              <a:solidFill>
                <a:schemeClr val="accent2"/>
              </a:solidFill>
              <a:latin typeface="Big Caslon"/>
              <a:cs typeface="Big Caslon"/>
            </a:rPr>
            <a:t>E.g.:</a:t>
          </a:r>
        </a:p>
        <a:p>
          <a:pPr lvl="0" algn="l" defTabSz="755650">
            <a:lnSpc>
              <a:spcPct val="90000"/>
            </a:lnSpc>
            <a:spcBef>
              <a:spcPct val="0"/>
            </a:spcBef>
            <a:spcAft>
              <a:spcPct val="35000"/>
            </a:spcAft>
          </a:pPr>
          <a:r>
            <a:rPr lang="en-US" sz="1700" kern="1200" dirty="0" smtClean="0">
              <a:solidFill>
                <a:srgbClr val="660066"/>
              </a:solidFill>
              <a:latin typeface="Courier New"/>
              <a:cs typeface="Courier New"/>
            </a:rPr>
            <a:t>- Viruses</a:t>
          </a:r>
        </a:p>
        <a:p>
          <a:pPr lvl="0" algn="l" defTabSz="755650">
            <a:lnSpc>
              <a:spcPct val="90000"/>
            </a:lnSpc>
            <a:spcBef>
              <a:spcPct val="0"/>
            </a:spcBef>
            <a:spcAft>
              <a:spcPct val="35000"/>
            </a:spcAft>
          </a:pPr>
          <a:r>
            <a:rPr lang="en-US" sz="1700" kern="1200" dirty="0" smtClean="0">
              <a:solidFill>
                <a:srgbClr val="660066"/>
              </a:solidFill>
              <a:latin typeface="Courier New"/>
              <a:cs typeface="Courier New"/>
            </a:rPr>
            <a:t>- Worms</a:t>
          </a:r>
        </a:p>
        <a:p>
          <a:pPr lvl="0" algn="l" defTabSz="755650">
            <a:lnSpc>
              <a:spcPct val="90000"/>
            </a:lnSpc>
            <a:spcBef>
              <a:spcPct val="0"/>
            </a:spcBef>
            <a:spcAft>
              <a:spcPct val="35000"/>
            </a:spcAft>
          </a:pPr>
          <a:r>
            <a:rPr lang="en-US" sz="1700" kern="1200" dirty="0" smtClean="0">
              <a:solidFill>
                <a:srgbClr val="660066"/>
              </a:solidFill>
              <a:latin typeface="Courier New"/>
              <a:cs typeface="Courier New"/>
            </a:rPr>
            <a:t>- </a:t>
          </a:r>
          <a:r>
            <a:rPr lang="en-US" sz="1700" kern="1200" dirty="0" err="1" smtClean="0">
              <a:solidFill>
                <a:srgbClr val="660066"/>
              </a:solidFill>
              <a:latin typeface="Courier New"/>
              <a:cs typeface="Courier New"/>
            </a:rPr>
            <a:t>SpyWares</a:t>
          </a:r>
          <a:endParaRPr lang="en-US" sz="1700" kern="1200" dirty="0" smtClean="0">
            <a:solidFill>
              <a:srgbClr val="660066"/>
            </a:solidFill>
            <a:latin typeface="Courier New"/>
            <a:cs typeface="Courier New"/>
          </a:endParaRPr>
        </a:p>
        <a:p>
          <a:pPr lvl="0" algn="l" defTabSz="755650">
            <a:lnSpc>
              <a:spcPct val="90000"/>
            </a:lnSpc>
            <a:spcBef>
              <a:spcPct val="0"/>
            </a:spcBef>
            <a:spcAft>
              <a:spcPct val="35000"/>
            </a:spcAft>
          </a:pPr>
          <a:r>
            <a:rPr lang="en-US" sz="1700" kern="1200" dirty="0" smtClean="0">
              <a:solidFill>
                <a:srgbClr val="660066"/>
              </a:solidFill>
              <a:latin typeface="Courier New"/>
              <a:cs typeface="Courier New"/>
            </a:rPr>
            <a:t>- Trojan Horses</a:t>
          </a:r>
          <a:endParaRPr lang="en-US" sz="1700" kern="1200" dirty="0">
            <a:solidFill>
              <a:srgbClr val="660066"/>
            </a:solidFill>
            <a:latin typeface="Courier New"/>
            <a:cs typeface="Courier New"/>
          </a:endParaRPr>
        </a:p>
      </dsp:txBody>
      <dsp:txXfrm>
        <a:off x="7793984" y="859895"/>
        <a:ext cx="2348304" cy="3698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972D3-B015-B74D-93D0-AD688CB82821}">
      <dsp:nvSpPr>
        <dsp:cNvPr id="0" name=""/>
        <dsp:cNvSpPr/>
      </dsp:nvSpPr>
      <dsp:spPr>
        <a:xfrm>
          <a:off x="487432" y="0"/>
          <a:ext cx="5524235" cy="2304947"/>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8F02DB1-D210-5547-8181-4837502CC622}">
      <dsp:nvSpPr>
        <dsp:cNvPr id="0" name=""/>
        <dsp:cNvSpPr/>
      </dsp:nvSpPr>
      <dsp:spPr>
        <a:xfrm>
          <a:off x="689" y="691484"/>
          <a:ext cx="2074831" cy="921979"/>
        </a:xfrm>
        <a:prstGeom prst="roundRect">
          <a:avLst/>
        </a:prstGeom>
        <a:gradFill rotWithShape="0">
          <a:gsLst>
            <a:gs pos="0">
              <a:schemeClr val="accent1">
                <a:alpha val="90000"/>
                <a:hueOff val="0"/>
                <a:satOff val="0"/>
                <a:lumOff val="0"/>
                <a:alphaOff val="0"/>
                <a:tint val="100000"/>
                <a:shade val="100000"/>
                <a:satMod val="130000"/>
              </a:schemeClr>
            </a:gs>
            <a:gs pos="100000">
              <a:schemeClr val="accent1">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0000"/>
              </a:solidFill>
            </a:rPr>
            <a:t>Applications</a:t>
          </a:r>
          <a:endParaRPr lang="en-US" sz="2400" b="1" kern="1200" dirty="0">
            <a:solidFill>
              <a:srgbClr val="000000"/>
            </a:solidFill>
          </a:endParaRPr>
        </a:p>
      </dsp:txBody>
      <dsp:txXfrm>
        <a:off x="45696" y="736491"/>
        <a:ext cx="1984817" cy="831965"/>
      </dsp:txXfrm>
    </dsp:sp>
    <dsp:sp modelId="{F2FDC670-DD06-7A47-BA02-20A6B216A5ED}">
      <dsp:nvSpPr>
        <dsp:cNvPr id="0" name=""/>
        <dsp:cNvSpPr/>
      </dsp:nvSpPr>
      <dsp:spPr>
        <a:xfrm>
          <a:off x="2212134" y="691484"/>
          <a:ext cx="2074831" cy="921979"/>
        </a:xfrm>
        <a:prstGeom prst="roundRect">
          <a:avLst/>
        </a:prstGeom>
        <a:gradFill rotWithShape="0">
          <a:gsLst>
            <a:gs pos="0">
              <a:schemeClr val="accent1">
                <a:alpha val="90000"/>
                <a:hueOff val="0"/>
                <a:satOff val="0"/>
                <a:lumOff val="0"/>
                <a:alphaOff val="-20000"/>
                <a:tint val="100000"/>
                <a:shade val="100000"/>
                <a:satMod val="130000"/>
              </a:schemeClr>
            </a:gs>
            <a:gs pos="100000">
              <a:schemeClr val="accent1">
                <a:alpha val="90000"/>
                <a:hueOff val="0"/>
                <a:satOff val="0"/>
                <a:lumOff val="0"/>
                <a:alphaOff val="-2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0000"/>
              </a:solidFill>
            </a:rPr>
            <a:t>Containerized</a:t>
          </a:r>
          <a:endParaRPr lang="en-US" sz="2400" b="1" kern="1200" dirty="0">
            <a:solidFill>
              <a:srgbClr val="000000"/>
            </a:solidFill>
          </a:endParaRPr>
        </a:p>
      </dsp:txBody>
      <dsp:txXfrm>
        <a:off x="2257141" y="736491"/>
        <a:ext cx="1984817" cy="831965"/>
      </dsp:txXfrm>
    </dsp:sp>
    <dsp:sp modelId="{B54BEE78-9DDC-8048-B2F4-CC909BA2D371}">
      <dsp:nvSpPr>
        <dsp:cNvPr id="0" name=""/>
        <dsp:cNvSpPr/>
      </dsp:nvSpPr>
      <dsp:spPr>
        <a:xfrm>
          <a:off x="4423580" y="691484"/>
          <a:ext cx="2074831" cy="921979"/>
        </a:xfrm>
        <a:prstGeom prst="roundRect">
          <a:avLst/>
        </a:prstGeom>
        <a:gradFill rotWithShape="0">
          <a:gsLst>
            <a:gs pos="0">
              <a:schemeClr val="accent1">
                <a:alpha val="90000"/>
                <a:hueOff val="0"/>
                <a:satOff val="0"/>
                <a:lumOff val="0"/>
                <a:alphaOff val="-40000"/>
                <a:tint val="100000"/>
                <a:shade val="100000"/>
                <a:satMod val="130000"/>
              </a:schemeClr>
            </a:gs>
            <a:gs pos="100000">
              <a:schemeClr val="accent1">
                <a:alpha val="90000"/>
                <a:hueOff val="0"/>
                <a:satOff val="0"/>
                <a:lumOff val="0"/>
                <a:alphaOff val="-4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0000"/>
              </a:solidFill>
            </a:rPr>
            <a:t>Clustered</a:t>
          </a:r>
          <a:endParaRPr lang="en-US" sz="2400" b="1" kern="1200" dirty="0">
            <a:solidFill>
              <a:srgbClr val="000000"/>
            </a:solidFill>
          </a:endParaRPr>
        </a:p>
      </dsp:txBody>
      <dsp:txXfrm>
        <a:off x="4468587" y="736491"/>
        <a:ext cx="1984817" cy="8319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AD3DB-FBC1-AE42-8C08-E2E2E81D8BDE}">
      <dsp:nvSpPr>
        <dsp:cNvPr id="0" name=""/>
        <dsp:cNvSpPr/>
      </dsp:nvSpPr>
      <dsp:spPr>
        <a:xfrm>
          <a:off x="382523" y="1612"/>
          <a:ext cx="824566" cy="824566"/>
        </a:xfrm>
        <a:prstGeom prst="chord">
          <a:avLst>
            <a:gd name="adj1" fmla="val 4800000"/>
            <a:gd name="adj2" fmla="val 1680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030230A-DE76-AE4D-BF44-4505344EA537}">
      <dsp:nvSpPr>
        <dsp:cNvPr id="0" name=""/>
        <dsp:cNvSpPr/>
      </dsp:nvSpPr>
      <dsp:spPr>
        <a:xfrm>
          <a:off x="464979" y="84068"/>
          <a:ext cx="659653" cy="659653"/>
        </a:xfrm>
        <a:prstGeom prst="pie">
          <a:avLst>
            <a:gd name="adj1" fmla="val 12600000"/>
            <a:gd name="adj2" fmla="val 162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9C2E858-C483-5746-829C-795E5F1C702F}">
      <dsp:nvSpPr>
        <dsp:cNvPr id="0" name=""/>
        <dsp:cNvSpPr/>
      </dsp:nvSpPr>
      <dsp:spPr>
        <a:xfrm rot="16200000">
          <a:off x="-565728" y="1856887"/>
          <a:ext cx="2391244" cy="494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844550">
            <a:lnSpc>
              <a:spcPct val="90000"/>
            </a:lnSpc>
            <a:spcBef>
              <a:spcPct val="0"/>
            </a:spcBef>
            <a:spcAft>
              <a:spcPct val="35000"/>
            </a:spcAft>
          </a:pPr>
          <a:r>
            <a:rPr lang="en-US" sz="1900" b="1" kern="1200" dirty="0" smtClean="0">
              <a:solidFill>
                <a:srgbClr val="0000FF"/>
              </a:solidFill>
            </a:rPr>
            <a:t>Package</a:t>
          </a:r>
          <a:r>
            <a:rPr lang="en-US" sz="1900" kern="1200" dirty="0" smtClean="0">
              <a:solidFill>
                <a:srgbClr val="0000FF"/>
              </a:solidFill>
            </a:rPr>
            <a:t> </a:t>
          </a:r>
          <a:r>
            <a:rPr lang="en-US" sz="1900" kern="1200" dirty="0" smtClean="0"/>
            <a:t>Vulnerability</a:t>
          </a:r>
          <a:endParaRPr lang="en-US" sz="1900" kern="1200" dirty="0"/>
        </a:p>
      </dsp:txBody>
      <dsp:txXfrm>
        <a:off x="-565728" y="1856887"/>
        <a:ext cx="2391244" cy="494740"/>
      </dsp:txXfrm>
    </dsp:sp>
    <dsp:sp modelId="{05538B30-4E7E-C74A-9675-DA5518D13446}">
      <dsp:nvSpPr>
        <dsp:cNvPr id="0" name=""/>
        <dsp:cNvSpPr/>
      </dsp:nvSpPr>
      <dsp:spPr>
        <a:xfrm>
          <a:off x="959719" y="1612"/>
          <a:ext cx="1891672" cy="329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800100">
            <a:lnSpc>
              <a:spcPct val="90000"/>
            </a:lnSpc>
            <a:spcBef>
              <a:spcPct val="0"/>
            </a:spcBef>
            <a:spcAft>
              <a:spcPct val="35000"/>
            </a:spcAft>
          </a:pPr>
          <a:r>
            <a:rPr lang="en-US" sz="1800" b="1" kern="1200" dirty="0" smtClean="0">
              <a:solidFill>
                <a:srgbClr val="660066"/>
              </a:solidFill>
              <a:latin typeface="Courier New"/>
              <a:cs typeface="Courier New"/>
            </a:rPr>
            <a:t>Quarantine</a:t>
          </a:r>
          <a:r>
            <a:rPr lang="en-US" sz="1800" kern="1200" dirty="0" smtClean="0">
              <a:solidFill>
                <a:srgbClr val="660066"/>
              </a:solidFill>
              <a:latin typeface="Courier New"/>
              <a:cs typeface="Courier New"/>
            </a:rPr>
            <a:t> until patched</a:t>
          </a:r>
          <a:endParaRPr lang="en-US" sz="1800" kern="1200" dirty="0">
            <a:solidFill>
              <a:srgbClr val="660066"/>
            </a:solidFill>
            <a:latin typeface="Courier New"/>
            <a:cs typeface="Courier New"/>
          </a:endParaRPr>
        </a:p>
      </dsp:txBody>
      <dsp:txXfrm>
        <a:off x="959719" y="1612"/>
        <a:ext cx="1891672" cy="3298267"/>
      </dsp:txXfrm>
    </dsp:sp>
    <dsp:sp modelId="{16EEBF8C-993F-0645-82AF-E27629F955D4}">
      <dsp:nvSpPr>
        <dsp:cNvPr id="0" name=""/>
        <dsp:cNvSpPr/>
      </dsp:nvSpPr>
      <dsp:spPr>
        <a:xfrm>
          <a:off x="3282088" y="-178412"/>
          <a:ext cx="824566" cy="824566"/>
        </a:xfrm>
        <a:prstGeom prst="chord">
          <a:avLst>
            <a:gd name="adj1" fmla="val 4800000"/>
            <a:gd name="adj2" fmla="val 1680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3ACADC8-5A7A-8D46-8A76-6FD0643F56BB}">
      <dsp:nvSpPr>
        <dsp:cNvPr id="0" name=""/>
        <dsp:cNvSpPr/>
      </dsp:nvSpPr>
      <dsp:spPr>
        <a:xfrm>
          <a:off x="3364545" y="-95956"/>
          <a:ext cx="659653" cy="659653"/>
        </a:xfrm>
        <a:prstGeom prst="pie">
          <a:avLst>
            <a:gd name="adj1" fmla="val 9000000"/>
            <a:gd name="adj2" fmla="val 162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74EB050-4927-464A-BBAF-49478DE24D64}">
      <dsp:nvSpPr>
        <dsp:cNvPr id="0" name=""/>
        <dsp:cNvSpPr/>
      </dsp:nvSpPr>
      <dsp:spPr>
        <a:xfrm rot="16200000">
          <a:off x="1936380" y="1676862"/>
          <a:ext cx="3111343" cy="494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844550">
            <a:lnSpc>
              <a:spcPct val="90000"/>
            </a:lnSpc>
            <a:spcBef>
              <a:spcPct val="0"/>
            </a:spcBef>
            <a:spcAft>
              <a:spcPct val="35000"/>
            </a:spcAft>
          </a:pPr>
          <a:r>
            <a:rPr lang="en-US" sz="1900" b="1" kern="1200" dirty="0" smtClean="0">
              <a:solidFill>
                <a:srgbClr val="0000FF"/>
              </a:solidFill>
            </a:rPr>
            <a:t>Configuration</a:t>
          </a:r>
          <a:r>
            <a:rPr lang="en-US" sz="1900" kern="1200" dirty="0" smtClean="0"/>
            <a:t> Vulnerability</a:t>
          </a:r>
          <a:endParaRPr lang="en-US" sz="1900" kern="1200" dirty="0"/>
        </a:p>
      </dsp:txBody>
      <dsp:txXfrm>
        <a:off x="1936380" y="1676862"/>
        <a:ext cx="3111343" cy="494740"/>
      </dsp:txXfrm>
    </dsp:sp>
    <dsp:sp modelId="{8E5C875A-8489-4243-858F-138AD78CD7C0}">
      <dsp:nvSpPr>
        <dsp:cNvPr id="0" name=""/>
        <dsp:cNvSpPr/>
      </dsp:nvSpPr>
      <dsp:spPr>
        <a:xfrm>
          <a:off x="3859285" y="1612"/>
          <a:ext cx="2800278" cy="329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800100">
            <a:lnSpc>
              <a:spcPct val="90000"/>
            </a:lnSpc>
            <a:spcBef>
              <a:spcPct val="0"/>
            </a:spcBef>
            <a:spcAft>
              <a:spcPct val="35000"/>
            </a:spcAft>
          </a:pPr>
          <a:r>
            <a:rPr lang="en-US" sz="1800" b="1" kern="1200" dirty="0" smtClean="0">
              <a:solidFill>
                <a:srgbClr val="660066"/>
              </a:solidFill>
              <a:latin typeface="Courier New"/>
              <a:cs typeface="Courier New"/>
            </a:rPr>
            <a:t>Gracefully shutdown </a:t>
          </a:r>
          <a:r>
            <a:rPr lang="en-US" sz="1800" kern="1200" dirty="0" smtClean="0">
              <a:solidFill>
                <a:srgbClr val="660066"/>
              </a:solidFill>
              <a:latin typeface="Courier New"/>
              <a:cs typeface="Courier New"/>
            </a:rPr>
            <a:t>and preserve state for future investigation</a:t>
          </a:r>
          <a:endParaRPr lang="en-US" sz="1800" kern="1200" dirty="0">
            <a:solidFill>
              <a:srgbClr val="660066"/>
            </a:solidFill>
            <a:latin typeface="Courier New"/>
            <a:cs typeface="Courier New"/>
          </a:endParaRPr>
        </a:p>
      </dsp:txBody>
      <dsp:txXfrm>
        <a:off x="3859285" y="1612"/>
        <a:ext cx="2800278" cy="3298267"/>
      </dsp:txXfrm>
    </dsp:sp>
    <dsp:sp modelId="{58666029-753E-8246-A1B3-4E446D2C8944}">
      <dsp:nvSpPr>
        <dsp:cNvPr id="0" name=""/>
        <dsp:cNvSpPr/>
      </dsp:nvSpPr>
      <dsp:spPr>
        <a:xfrm>
          <a:off x="7090261" y="1612"/>
          <a:ext cx="824566" cy="824566"/>
        </a:xfrm>
        <a:prstGeom prst="chord">
          <a:avLst>
            <a:gd name="adj1" fmla="val 4800000"/>
            <a:gd name="adj2" fmla="val 1680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26FAD7D-A21D-5745-A23D-062E55081BEF}">
      <dsp:nvSpPr>
        <dsp:cNvPr id="0" name=""/>
        <dsp:cNvSpPr/>
      </dsp:nvSpPr>
      <dsp:spPr>
        <a:xfrm>
          <a:off x="7172718" y="84068"/>
          <a:ext cx="659653" cy="659653"/>
        </a:xfrm>
        <a:prstGeom prst="pie">
          <a:avLst>
            <a:gd name="adj1" fmla="val 5400000"/>
            <a:gd name="adj2" fmla="val 162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956B07E-0234-9D4B-A4FC-4766A11088FA}">
      <dsp:nvSpPr>
        <dsp:cNvPr id="0" name=""/>
        <dsp:cNvSpPr/>
      </dsp:nvSpPr>
      <dsp:spPr>
        <a:xfrm rot="16200000">
          <a:off x="6142009" y="1856887"/>
          <a:ext cx="2391244" cy="494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844550">
            <a:lnSpc>
              <a:spcPct val="90000"/>
            </a:lnSpc>
            <a:spcBef>
              <a:spcPct val="0"/>
            </a:spcBef>
            <a:spcAft>
              <a:spcPct val="35000"/>
            </a:spcAft>
          </a:pPr>
          <a:r>
            <a:rPr lang="en-US" sz="1900" b="1" kern="1200" dirty="0" smtClean="0">
              <a:solidFill>
                <a:srgbClr val="0000FF"/>
              </a:solidFill>
            </a:rPr>
            <a:t>Malware</a:t>
          </a:r>
          <a:r>
            <a:rPr lang="en-US" sz="1900" kern="1200" dirty="0" smtClean="0">
              <a:solidFill>
                <a:srgbClr val="0000FF"/>
              </a:solidFill>
            </a:rPr>
            <a:t> </a:t>
          </a:r>
          <a:r>
            <a:rPr lang="en-US" sz="1900" kern="1200" dirty="0" smtClean="0"/>
            <a:t>Signature</a:t>
          </a:r>
          <a:endParaRPr lang="en-US" sz="1900" kern="1200" dirty="0"/>
        </a:p>
      </dsp:txBody>
      <dsp:txXfrm>
        <a:off x="6142009" y="1856887"/>
        <a:ext cx="2391244" cy="494740"/>
      </dsp:txXfrm>
    </dsp:sp>
    <dsp:sp modelId="{89BA2268-F72E-E340-A3F8-AB04EFBE7FDE}">
      <dsp:nvSpPr>
        <dsp:cNvPr id="0" name=""/>
        <dsp:cNvSpPr/>
      </dsp:nvSpPr>
      <dsp:spPr>
        <a:xfrm>
          <a:off x="7667458" y="1612"/>
          <a:ext cx="2093971" cy="329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800100">
            <a:lnSpc>
              <a:spcPct val="90000"/>
            </a:lnSpc>
            <a:spcBef>
              <a:spcPct val="0"/>
            </a:spcBef>
            <a:spcAft>
              <a:spcPct val="35000"/>
            </a:spcAft>
          </a:pPr>
          <a:r>
            <a:rPr lang="en-US" sz="1800" b="1" kern="1200" dirty="0" smtClean="0">
              <a:solidFill>
                <a:srgbClr val="660066"/>
              </a:solidFill>
              <a:latin typeface="Courier New"/>
              <a:cs typeface="Courier New"/>
            </a:rPr>
            <a:t>Immediate kill</a:t>
          </a:r>
        </a:p>
        <a:p>
          <a:pPr lvl="0" algn="l" defTabSz="800100">
            <a:lnSpc>
              <a:spcPct val="90000"/>
            </a:lnSpc>
            <a:spcBef>
              <a:spcPct val="0"/>
            </a:spcBef>
            <a:spcAft>
              <a:spcPct val="35000"/>
            </a:spcAft>
          </a:pPr>
          <a:r>
            <a:rPr lang="en-US" sz="1800" b="1" kern="1200" dirty="0" smtClean="0">
              <a:solidFill>
                <a:srgbClr val="660066"/>
              </a:solidFill>
              <a:latin typeface="Courier New"/>
              <a:cs typeface="Courier New"/>
            </a:rPr>
            <a:t> </a:t>
          </a:r>
          <a:endParaRPr lang="en-US" sz="1800" kern="1200" dirty="0">
            <a:solidFill>
              <a:srgbClr val="660066"/>
            </a:solidFill>
            <a:latin typeface="Courier New"/>
            <a:cs typeface="Courier New"/>
          </a:endParaRPr>
        </a:p>
      </dsp:txBody>
      <dsp:txXfrm>
        <a:off x="7667458" y="1612"/>
        <a:ext cx="2093971" cy="32982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06692-7095-8E42-BA75-1DFC39EEB890}" type="datetimeFigureOut">
              <a:rPr kumimoji="1" lang="ja-JP" altLang="en-US" smtClean="0"/>
              <a:t>6/2/17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01702-6166-A143-8618-4BE3F7372212}" type="slidenum">
              <a:rPr kumimoji="1" lang="ja-JP" altLang="en-US" smtClean="0"/>
              <a:t>‹#›</a:t>
            </a:fld>
            <a:endParaRPr kumimoji="1" lang="ja-JP" altLang="en-US"/>
          </a:p>
        </p:txBody>
      </p:sp>
    </p:spTree>
    <p:extLst>
      <p:ext uri="{BB962C8B-B14F-4D97-AF65-F5344CB8AC3E}">
        <p14:creationId xmlns:p14="http://schemas.microsoft.com/office/powerpoint/2010/main" val="11092495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github.com/kubernetes/kubernetes/blob/master/docs/proposals/api-group.md"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401702-6166-A143-8618-4BE3F7372212}" type="slidenum">
              <a:rPr kumimoji="1" lang="ja-JP" altLang="en-US" smtClean="0"/>
              <a:t>4</a:t>
            </a:fld>
            <a:endParaRPr kumimoji="1" lang="ja-JP" altLang="en-US"/>
          </a:p>
        </p:txBody>
      </p:sp>
    </p:spTree>
    <p:extLst>
      <p:ext uri="{BB962C8B-B14F-4D97-AF65-F5344CB8AC3E}">
        <p14:creationId xmlns:p14="http://schemas.microsoft.com/office/powerpoint/2010/main" val="1100185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63420-1B74-D348-AAAB-B85A5387ED58}" type="slidenum">
              <a:rPr lang="en-US" smtClean="0"/>
              <a:t>7</a:t>
            </a:fld>
            <a:endParaRPr lang="en-US"/>
          </a:p>
        </p:txBody>
      </p:sp>
    </p:spTree>
    <p:extLst>
      <p:ext uri="{BB962C8B-B14F-4D97-AF65-F5344CB8AC3E}">
        <p14:creationId xmlns:p14="http://schemas.microsoft.com/office/powerpoint/2010/main" val="423521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063420-1B74-D348-AAAB-B85A5387ED58}" type="slidenum">
              <a:rPr lang="en-US" smtClean="0"/>
              <a:t>8</a:t>
            </a:fld>
            <a:endParaRPr lang="en-US"/>
          </a:p>
        </p:txBody>
      </p:sp>
    </p:spTree>
    <p:extLst>
      <p:ext uri="{BB962C8B-B14F-4D97-AF65-F5344CB8AC3E}">
        <p14:creationId xmlns:p14="http://schemas.microsoft.com/office/powerpoint/2010/main" val="353876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K8s API is not defined as </a:t>
            </a:r>
            <a:r>
              <a:rPr lang="en-US" sz="1200" kern="1200" baseline="0" dirty="0" smtClean="0">
                <a:solidFill>
                  <a:schemeClr val="tx1"/>
                </a:solidFill>
                <a:latin typeface="+mn-lt"/>
                <a:ea typeface="+mn-ea"/>
                <a:cs typeface="+mn-cs"/>
              </a:rPr>
              <a:t>a monolithic API component, Instead, </a:t>
            </a:r>
            <a:r>
              <a:rPr lang="en-US" sz="1200" kern="1200" dirty="0" smtClean="0">
                <a:solidFill>
                  <a:schemeClr val="tx1"/>
                </a:solidFill>
                <a:latin typeface="+mn-lt"/>
                <a:ea typeface="+mn-ea"/>
                <a:cs typeface="+mn-cs"/>
              </a:rPr>
              <a:t> </a:t>
            </a:r>
            <a:r>
              <a:rPr lang="en-US" sz="1200" u="sng" kern="1200" dirty="0" smtClean="0">
                <a:solidFill>
                  <a:schemeClr val="tx1"/>
                </a:solidFill>
                <a:latin typeface="+mn-lt"/>
                <a:ea typeface="+mn-ea"/>
                <a:cs typeface="+mn-cs"/>
                <a:hlinkClick r:id="rId3"/>
              </a:rPr>
              <a:t>API groups</a:t>
            </a:r>
            <a:r>
              <a:rPr lang="en-US" sz="1200" u="sng" kern="1200" baseline="0" dirty="0" smtClean="0">
                <a:solidFill>
                  <a:schemeClr val="tx1"/>
                </a:solidFill>
                <a:latin typeface="+mn-lt"/>
                <a:ea typeface="+mn-ea"/>
                <a:cs typeface="+mn-cs"/>
                <a:hlinkClick r:id="rId3"/>
              </a:rPr>
              <a:t> are</a:t>
            </a:r>
            <a:r>
              <a:rPr lang="en-US" sz="1200" u="sng" kern="1200" dirty="0" smtClean="0">
                <a:solidFill>
                  <a:schemeClr val="tx1"/>
                </a:solidFill>
                <a:latin typeface="+mn-lt"/>
                <a:ea typeface="+mn-ea"/>
                <a:cs typeface="+mn-cs"/>
                <a:hlinkClick r:id="rId3"/>
              </a:rPr>
              <a:t> defined to</a:t>
            </a:r>
            <a:r>
              <a:rPr lang="en-US" sz="1200" u="sng" kern="1200" baseline="0" dirty="0" smtClean="0">
                <a:solidFill>
                  <a:schemeClr val="tx1"/>
                </a:solidFill>
                <a:latin typeface="+mn-lt"/>
                <a:ea typeface="+mn-ea"/>
                <a:cs typeface="+mn-cs"/>
                <a:hlinkClick r:id="rId3"/>
              </a:rPr>
              <a:t> structure k8s APIs in an extensible, easy to manage manner </a:t>
            </a:r>
            <a:r>
              <a:rPr lang="en-US" sz="1200" u="sng" kern="1200" dirty="0" smtClean="0">
                <a:solidFill>
                  <a:schemeClr val="tx1"/>
                </a:solidFill>
                <a:latin typeface="+mn-lt"/>
                <a:ea typeface="+mn-ea"/>
                <a:cs typeface="+mn-cs"/>
                <a:hlinkClick r:id=""/>
              </a:rPr>
              <a:t>. </a:t>
            </a:r>
          </a:p>
          <a:p>
            <a:endParaRPr lang="en-US" sz="1200" u="sng" kern="1200" dirty="0" smtClean="0">
              <a:solidFill>
                <a:schemeClr val="tx1"/>
              </a:solidFill>
              <a:latin typeface="+mn-lt"/>
              <a:ea typeface="+mn-ea"/>
              <a:cs typeface="+mn-cs"/>
              <a:hlinkClick r:id=""/>
            </a:endParaRPr>
          </a:p>
          <a:p>
            <a:endParaRPr lang="en-US" sz="1200" u="sng" kern="1200" dirty="0" smtClean="0">
              <a:solidFill>
                <a:schemeClr val="tx1"/>
              </a:solidFill>
              <a:latin typeface="+mn-lt"/>
              <a:ea typeface="+mn-ea"/>
              <a:cs typeface="+mn-cs"/>
              <a:hlinkClick r:id=""/>
            </a:endParaRPr>
          </a:p>
          <a:p>
            <a:r>
              <a:rPr lang="en-US" sz="1200" u="sng" kern="1200" dirty="0" smtClean="0">
                <a:solidFill>
                  <a:schemeClr val="tx1"/>
                </a:solidFill>
                <a:latin typeface="+mn-lt"/>
                <a:ea typeface="+mn-ea"/>
                <a:cs typeface="+mn-cs"/>
                <a:hlinkClick r:id=""/>
              </a:rPr>
              <a:t>The</a:t>
            </a:r>
            <a:r>
              <a:rPr lang="en-US" sz="1200" u="sng" kern="1200" baseline="0" dirty="0" smtClean="0">
                <a:solidFill>
                  <a:schemeClr val="tx1"/>
                </a:solidFill>
                <a:latin typeface="+mn-lt"/>
                <a:ea typeface="+mn-ea"/>
                <a:cs typeface="+mn-cs"/>
                <a:hlinkClick r:id="rId3"/>
              </a:rPr>
              <a:t> two major API groups are:</a:t>
            </a:r>
            <a:endParaRPr lang="en-US" sz="1200" u="sng" kern="1200" dirty="0" smtClean="0">
              <a:solidFill>
                <a:schemeClr val="tx1"/>
              </a:solidFill>
              <a:latin typeface="+mn-lt"/>
              <a:ea typeface="+mn-ea"/>
              <a:cs typeface="+mn-cs"/>
              <a:hlinkClick r:id="rId3"/>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1- the “core” group, 	Including the main constructs</a:t>
            </a:r>
            <a:r>
              <a:rPr lang="en-US" sz="1200" kern="1200" baseline="0" dirty="0" smtClean="0">
                <a:solidFill>
                  <a:schemeClr val="tx1"/>
                </a:solidFill>
                <a:latin typeface="+mn-lt"/>
                <a:ea typeface="+mn-ea"/>
                <a:cs typeface="+mn-cs"/>
              </a:rPr>
              <a:t> in k8s such as pods, service, endpoints. This group is easily recognized with the /</a:t>
            </a:r>
            <a:r>
              <a:rPr lang="en-US" sz="1200" kern="1200" baseline="0" dirty="0" err="1" smtClean="0">
                <a:solidFill>
                  <a:schemeClr val="tx1"/>
                </a:solidFill>
                <a:latin typeface="+mn-lt"/>
                <a:ea typeface="+mn-ea"/>
                <a:cs typeface="+mn-cs"/>
              </a:rPr>
              <a:t>api</a:t>
            </a:r>
            <a:r>
              <a:rPr lang="en-US" sz="1200" kern="1200" baseline="0" dirty="0" smtClean="0">
                <a:solidFill>
                  <a:schemeClr val="tx1"/>
                </a:solidFill>
                <a:latin typeface="+mn-lt"/>
                <a:ea typeface="+mn-ea"/>
                <a:cs typeface="+mn-cs"/>
              </a:rPr>
              <a:t>  REST path </a:t>
            </a:r>
          </a:p>
          <a:p>
            <a:r>
              <a:rPr lang="en-US" sz="1200" kern="1200" dirty="0" smtClean="0">
                <a:solidFill>
                  <a:schemeClr val="tx1"/>
                </a:solidFill>
                <a:latin typeface="+mn-lt"/>
                <a:ea typeface="+mn-ea"/>
                <a:cs typeface="+mn-cs"/>
              </a:rPr>
              <a:t>2- the “extensions” group, includes later defined</a:t>
            </a:r>
            <a:r>
              <a:rPr lang="en-US" sz="1200" kern="1200" baseline="0" dirty="0" smtClean="0">
                <a:solidFill>
                  <a:schemeClr val="tx1"/>
                </a:solidFill>
                <a:latin typeface="+mn-lt"/>
                <a:ea typeface="+mn-ea"/>
                <a:cs typeface="+mn-cs"/>
              </a:rPr>
              <a:t> constructs such as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DaemonSets</a:t>
            </a:r>
            <a:r>
              <a:rPr lang="en-US" sz="1200" kern="1200" dirty="0" smtClean="0">
                <a:solidFill>
                  <a:schemeClr val="tx1"/>
                </a:solidFill>
                <a:latin typeface="+mn-lt"/>
                <a:ea typeface="+mn-ea"/>
                <a:cs typeface="+mn-cs"/>
              </a:rPr>
              <a:t>, Deployments, </a:t>
            </a:r>
            <a:r>
              <a:rPr lang="en-US" sz="1200" kern="1200" dirty="0" err="1" smtClean="0">
                <a:solidFill>
                  <a:schemeClr val="tx1"/>
                </a:solidFill>
                <a:latin typeface="+mn-lt"/>
                <a:ea typeface="+mn-ea"/>
                <a:cs typeface="+mn-cs"/>
              </a:rPr>
              <a:t>HorizontalPodAutoscalers</a:t>
            </a:r>
            <a:r>
              <a:rPr lang="en-US" sz="1200" kern="1200" dirty="0" smtClean="0">
                <a:solidFill>
                  <a:schemeClr val="tx1"/>
                </a:solidFill>
                <a:latin typeface="+mn-lt"/>
                <a:ea typeface="+mn-ea"/>
                <a:cs typeface="+mn-cs"/>
              </a:rPr>
              <a:t>, Ingress, Jobs and </a:t>
            </a:r>
            <a:r>
              <a:rPr lang="en-US" sz="1200" kern="1200" dirty="0" err="1" smtClean="0">
                <a:solidFill>
                  <a:schemeClr val="tx1"/>
                </a:solidFill>
                <a:latin typeface="+mn-lt"/>
                <a:ea typeface="+mn-ea"/>
                <a:cs typeface="+mn-cs"/>
              </a:rPr>
              <a:t>ReplicaSets</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group is associated with the /</a:t>
            </a:r>
            <a:r>
              <a:rPr lang="en-US" sz="1200" kern="1200" dirty="0" err="1" smtClean="0">
                <a:solidFill>
                  <a:schemeClr val="tx1"/>
                </a:solidFill>
                <a:latin typeface="+mn-lt"/>
                <a:ea typeface="+mn-ea"/>
                <a:cs typeface="+mn-cs"/>
              </a:rPr>
              <a:t>apis</a:t>
            </a:r>
            <a:r>
              <a:rPr lang="en-US" sz="1200" kern="1200" dirty="0" smtClean="0">
                <a:solidFill>
                  <a:schemeClr val="tx1"/>
                </a:solidFill>
                <a:latin typeface="+mn-lt"/>
                <a:ea typeface="+mn-ea"/>
                <a:cs typeface="+mn-cs"/>
              </a:rPr>
              <a:t>/extensions/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a:t>
            </a:r>
            <a:r>
              <a:rPr lang="en-US" sz="1200" kern="1200" baseline="0" dirty="0" smtClean="0">
                <a:solidFill>
                  <a:schemeClr val="tx1"/>
                </a:solidFill>
                <a:latin typeface="+mn-lt"/>
                <a:ea typeface="+mn-ea"/>
                <a:cs typeface="+mn-cs"/>
              </a:rPr>
              <a:t> this presentation we will focus more on the third party resources and how they can be used to implement operators</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latin typeface="+mn-lt"/>
                <a:ea typeface="+mn-ea"/>
                <a:cs typeface="+mn-cs"/>
                <a:hlinkClick r:id="rId3"/>
              </a:rPr>
              <a:t>An API group is specified in a REST path that makes it easier</a:t>
            </a:r>
            <a:r>
              <a:rPr lang="en-US" sz="1200" u="sng" kern="1200" baseline="0" dirty="0" smtClean="0">
                <a:solidFill>
                  <a:schemeClr val="tx1"/>
                </a:solidFill>
                <a:latin typeface="+mn-lt"/>
                <a:ea typeface="+mn-ea"/>
                <a:cs typeface="+mn-cs"/>
                <a:hlinkClick r:id="rId3"/>
              </a:rPr>
              <a:t> to access and manage</a:t>
            </a:r>
            <a:r>
              <a:rPr lang="en-US" sz="1200" u="sng" kern="1200" dirty="0" smtClean="0">
                <a:solidFill>
                  <a:schemeClr val="tx1"/>
                </a:solidFill>
                <a:latin typeface="+mn-lt"/>
                <a:ea typeface="+mn-ea"/>
                <a:cs typeface="+mn-cs"/>
                <a:hlinkClick r:id="rId3"/>
              </a:rPr>
              <a:t> serialized object.         Such as a pod or a service</a:t>
            </a:r>
          </a:p>
          <a:p>
            <a:r>
              <a:rPr lang="en-US" sz="1200" kern="1200" dirty="0" smtClean="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38AF29EB-2273-CA45-A90D-1EAE358075CB}" type="slidenum">
              <a:rPr lang="en-US" smtClean="0"/>
              <a:t>9</a:t>
            </a:fld>
            <a:endParaRPr lang="en-US"/>
          </a:p>
        </p:txBody>
      </p:sp>
    </p:spTree>
    <p:extLst>
      <p:ext uri="{BB962C8B-B14F-4D97-AF65-F5344CB8AC3E}">
        <p14:creationId xmlns:p14="http://schemas.microsoft.com/office/powerpoint/2010/main" val="1718088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ThirdPartyResource</a:t>
            </a:r>
            <a:r>
              <a:rPr lang="en-US" sz="1200" kern="1200" dirty="0" smtClean="0">
                <a:solidFill>
                  <a:schemeClr val="tx1"/>
                </a:solidFill>
                <a:latin typeface="+mn-lt"/>
                <a:ea typeface="+mn-ea"/>
                <a:cs typeface="+mn-cs"/>
              </a:rPr>
              <a:t> resource describes a custom resource that the user wants to add to the Kubernetes API.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a user creates a new </a:t>
            </a:r>
            <a:r>
              <a:rPr lang="en-US" sz="1200" kern="1200" dirty="0" err="1" smtClean="0">
                <a:solidFill>
                  <a:schemeClr val="tx1"/>
                </a:solidFill>
                <a:latin typeface="+mn-lt"/>
                <a:ea typeface="+mn-ea"/>
                <a:cs typeface="+mn-cs"/>
              </a:rPr>
              <a:t>ThirdPartyResource</a:t>
            </a:r>
            <a:r>
              <a:rPr lang="en-US" sz="1200" kern="1200" dirty="0" smtClean="0">
                <a:solidFill>
                  <a:schemeClr val="tx1"/>
                </a:solidFill>
                <a:latin typeface="+mn-lt"/>
                <a:ea typeface="+mn-ea"/>
                <a:cs typeface="+mn-cs"/>
              </a:rPr>
              <a:t>, the Kubernetes API Server reacts by creating a new, </a:t>
            </a:r>
            <a:r>
              <a:rPr lang="en-US" sz="1200" kern="1200" dirty="0" err="1" smtClean="0">
                <a:solidFill>
                  <a:schemeClr val="tx1"/>
                </a:solidFill>
                <a:latin typeface="+mn-lt"/>
                <a:ea typeface="+mn-ea"/>
                <a:cs typeface="+mn-cs"/>
              </a:rPr>
              <a:t>namespaced</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RESTful</a:t>
            </a:r>
            <a:r>
              <a:rPr lang="en-US" sz="1200" kern="1200" dirty="0" smtClean="0">
                <a:solidFill>
                  <a:schemeClr val="tx1"/>
                </a:solidFill>
                <a:latin typeface="+mn-lt"/>
                <a:ea typeface="+mn-ea"/>
                <a:cs typeface="+mn-cs"/>
              </a:rPr>
              <a:t> resource path</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new API object will be given an API endpoint URL and support CRUD operations, and watch API</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enables a third party software to monitor</a:t>
            </a:r>
            <a:r>
              <a:rPr lang="en-US" sz="1200" kern="1200" baseline="0" dirty="0" smtClean="0">
                <a:solidFill>
                  <a:schemeClr val="tx1"/>
                </a:solidFill>
                <a:latin typeface="+mn-lt"/>
                <a:ea typeface="+mn-ea"/>
                <a:cs typeface="+mn-cs"/>
              </a:rPr>
              <a:t> this endpoint URL, detect changes and react to those changes. Basically allowing us to implement the resource vs. controller model like the replication controller implementation that constantly inspect the replication controller object to detect any deviation from the actual state vs. the desired state. In a similar way the </a:t>
            </a:r>
            <a:r>
              <a:rPr lang="en-US" sz="1200" kern="1200" baseline="0" dirty="0" err="1" smtClean="0">
                <a:solidFill>
                  <a:schemeClr val="tx1"/>
                </a:solidFill>
                <a:latin typeface="+mn-lt"/>
                <a:ea typeface="+mn-ea"/>
                <a:cs typeface="+mn-cs"/>
              </a:rPr>
              <a:t>tpr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sw</a:t>
            </a:r>
            <a:r>
              <a:rPr lang="en-US" sz="1200" kern="1200" baseline="0" dirty="0" smtClean="0">
                <a:solidFill>
                  <a:schemeClr val="tx1"/>
                </a:solidFill>
                <a:latin typeface="+mn-lt"/>
                <a:ea typeface="+mn-ea"/>
                <a:cs typeface="+mn-cs"/>
              </a:rPr>
              <a:t> acts as a controllers triggered by the extended k8s </a:t>
            </a:r>
            <a:r>
              <a:rPr lang="en-US" sz="1200" kern="1200" baseline="0" dirty="0" err="1" smtClean="0">
                <a:solidFill>
                  <a:schemeClr val="tx1"/>
                </a:solidFill>
                <a:latin typeface="+mn-lt"/>
                <a:ea typeface="+mn-ea"/>
                <a:cs typeface="+mn-cs"/>
              </a:rPr>
              <a:t>api</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8AF29EB-2273-CA45-A90D-1EAE358075CB}" type="slidenum">
              <a:rPr lang="en-US" smtClean="0"/>
              <a:t>11</a:t>
            </a:fld>
            <a:endParaRPr lang="en-US"/>
          </a:p>
        </p:txBody>
      </p:sp>
    </p:spTree>
    <p:extLst>
      <p:ext uri="{BB962C8B-B14F-4D97-AF65-F5344CB8AC3E}">
        <p14:creationId xmlns:p14="http://schemas.microsoft.com/office/powerpoint/2010/main" val="2113233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0BA1CFD-BFF0-48BC-9BA5-4974D7A6AB15}"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2554995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C9AA7F-B598-9148-A5D5-1B2050158614}"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65B85-BD00-2043-94CB-9AF6F2C805B5}" type="slidenum">
              <a:rPr lang="en-US" smtClean="0"/>
              <a:t>‹#›</a:t>
            </a:fld>
            <a:endParaRPr lang="en-US"/>
          </a:p>
        </p:txBody>
      </p:sp>
    </p:spTree>
    <p:extLst>
      <p:ext uri="{BB962C8B-B14F-4D97-AF65-F5344CB8AC3E}">
        <p14:creationId xmlns:p14="http://schemas.microsoft.com/office/powerpoint/2010/main" val="40990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C9AA7F-B598-9148-A5D5-1B2050158614}"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65B85-BD00-2043-94CB-9AF6F2C805B5}" type="slidenum">
              <a:rPr lang="en-US" smtClean="0"/>
              <a:t>‹#›</a:t>
            </a:fld>
            <a:endParaRPr lang="en-US"/>
          </a:p>
        </p:txBody>
      </p:sp>
    </p:spTree>
    <p:extLst>
      <p:ext uri="{BB962C8B-B14F-4D97-AF65-F5344CB8AC3E}">
        <p14:creationId xmlns:p14="http://schemas.microsoft.com/office/powerpoint/2010/main" val="4275605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529174" y="1800000"/>
            <a:ext cx="11135785" cy="38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524935" y="239724"/>
            <a:ext cx="9992784"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6645213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C9AA7F-B598-9148-A5D5-1B2050158614}"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65B85-BD00-2043-94CB-9AF6F2C805B5}" type="slidenum">
              <a:rPr lang="en-US" smtClean="0"/>
              <a:t>‹#›</a:t>
            </a:fld>
            <a:endParaRPr lang="en-US"/>
          </a:p>
        </p:txBody>
      </p:sp>
    </p:spTree>
    <p:extLst>
      <p:ext uri="{BB962C8B-B14F-4D97-AF65-F5344CB8AC3E}">
        <p14:creationId xmlns:p14="http://schemas.microsoft.com/office/powerpoint/2010/main" val="1235888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BA1CFD-BFF0-48BC-9BA5-4974D7A6AB15}"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1670532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C9AA7F-B598-9148-A5D5-1B2050158614}"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65B85-BD00-2043-94CB-9AF6F2C805B5}" type="slidenum">
              <a:rPr lang="en-US" smtClean="0"/>
              <a:t>‹#›</a:t>
            </a:fld>
            <a:endParaRPr lang="en-US"/>
          </a:p>
        </p:txBody>
      </p:sp>
    </p:spTree>
    <p:extLst>
      <p:ext uri="{BB962C8B-B14F-4D97-AF65-F5344CB8AC3E}">
        <p14:creationId xmlns:p14="http://schemas.microsoft.com/office/powerpoint/2010/main" val="3734393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C9AA7F-B598-9148-A5D5-1B2050158614}" type="datetimeFigureOut">
              <a:rPr lang="en-US" smtClean="0"/>
              <a:t>6/2/17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C65B85-BD00-2043-94CB-9AF6F2C805B5}" type="slidenum">
              <a:rPr lang="en-US" smtClean="0"/>
              <a:t>‹#›</a:t>
            </a:fld>
            <a:endParaRPr lang="en-US"/>
          </a:p>
        </p:txBody>
      </p:sp>
    </p:spTree>
    <p:extLst>
      <p:ext uri="{BB962C8B-B14F-4D97-AF65-F5344CB8AC3E}">
        <p14:creationId xmlns:p14="http://schemas.microsoft.com/office/powerpoint/2010/main" val="3432213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C9AA7F-B598-9148-A5D5-1B2050158614}" type="datetimeFigureOut">
              <a:rPr lang="en-US" smtClean="0"/>
              <a:t>6/2/17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C65B85-BD00-2043-94CB-9AF6F2C805B5}" type="slidenum">
              <a:rPr lang="en-US" smtClean="0"/>
              <a:t>‹#›</a:t>
            </a:fld>
            <a:endParaRPr lang="en-US"/>
          </a:p>
        </p:txBody>
      </p:sp>
    </p:spTree>
    <p:extLst>
      <p:ext uri="{BB962C8B-B14F-4D97-AF65-F5344CB8AC3E}">
        <p14:creationId xmlns:p14="http://schemas.microsoft.com/office/powerpoint/2010/main" val="4222276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9AA7F-B598-9148-A5D5-1B2050158614}" type="datetimeFigureOut">
              <a:rPr lang="en-US" smtClean="0"/>
              <a:t>6/2/17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C65B85-BD00-2043-94CB-9AF6F2C805B5}" type="slidenum">
              <a:rPr lang="en-US" smtClean="0"/>
              <a:t>‹#›</a:t>
            </a:fld>
            <a:endParaRPr lang="en-US"/>
          </a:p>
        </p:txBody>
      </p:sp>
    </p:spTree>
    <p:extLst>
      <p:ext uri="{BB962C8B-B14F-4D97-AF65-F5344CB8AC3E}">
        <p14:creationId xmlns:p14="http://schemas.microsoft.com/office/powerpoint/2010/main" val="93675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9AA7F-B598-9148-A5D5-1B2050158614}"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65B85-BD00-2043-94CB-9AF6F2C805B5}" type="slidenum">
              <a:rPr lang="en-US" smtClean="0"/>
              <a:t>‹#›</a:t>
            </a:fld>
            <a:endParaRPr lang="en-US"/>
          </a:p>
        </p:txBody>
      </p:sp>
    </p:spTree>
    <p:extLst>
      <p:ext uri="{BB962C8B-B14F-4D97-AF65-F5344CB8AC3E}">
        <p14:creationId xmlns:p14="http://schemas.microsoft.com/office/powerpoint/2010/main" val="2709214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9AA7F-B598-9148-A5D5-1B2050158614}"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65B85-BD00-2043-94CB-9AF6F2C805B5}" type="slidenum">
              <a:rPr lang="en-US" smtClean="0"/>
              <a:t>‹#›</a:t>
            </a:fld>
            <a:endParaRPr lang="en-US"/>
          </a:p>
        </p:txBody>
      </p:sp>
    </p:spTree>
    <p:extLst>
      <p:ext uri="{BB962C8B-B14F-4D97-AF65-F5344CB8AC3E}">
        <p14:creationId xmlns:p14="http://schemas.microsoft.com/office/powerpoint/2010/main" val="34985904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9AA7F-B598-9148-A5D5-1B2050158614}" type="datetimeFigureOut">
              <a:rPr lang="en-US" smtClean="0"/>
              <a:t>6/2/17</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C65B85-BD00-2043-94CB-9AF6F2C805B5}" type="slidenum">
              <a:rPr lang="en-US" smtClean="0"/>
              <a:t>‹#›</a:t>
            </a:fld>
            <a:endParaRPr lang="en-US"/>
          </a:p>
        </p:txBody>
      </p:sp>
    </p:spTree>
    <p:extLst>
      <p:ext uri="{BB962C8B-B14F-4D97-AF65-F5344CB8AC3E}">
        <p14:creationId xmlns:p14="http://schemas.microsoft.com/office/powerpoint/2010/main" val="2978521811"/>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609"/>
            <a:ext cx="10363200" cy="1470025"/>
          </a:xfrm>
        </p:spPr>
        <p:txBody>
          <a:bodyPr>
            <a:normAutofit fontScale="90000"/>
          </a:bodyPr>
          <a:lstStyle/>
          <a:p>
            <a:r>
              <a:rPr lang="en-US" sz="4800" dirty="0">
                <a:latin typeface="Big Caslon"/>
                <a:cs typeface="Big Caslon"/>
              </a:rPr>
              <a:t>Leveraging the </a:t>
            </a:r>
            <a:r>
              <a:rPr lang="en-US" sz="4800" dirty="0" err="1">
                <a:latin typeface="Big Caslon"/>
                <a:cs typeface="Big Caslon"/>
              </a:rPr>
              <a:t>Serverless</a:t>
            </a:r>
            <a:r>
              <a:rPr lang="en-US" sz="4800" dirty="0">
                <a:latin typeface="Big Caslon"/>
                <a:cs typeface="Big Caslon"/>
              </a:rPr>
              <a:t> Architecture for Securing Linux </a:t>
            </a:r>
            <a:r>
              <a:rPr lang="en-US" sz="4800" dirty="0" smtClean="0">
                <a:latin typeface="Big Caslon"/>
                <a:cs typeface="Big Caslon"/>
              </a:rPr>
              <a:t>Containers</a:t>
            </a:r>
            <a:endParaRPr lang="en-US" sz="4800" dirty="0">
              <a:latin typeface="Big Caslon"/>
              <a:cs typeface="Big Caslon"/>
            </a:endParaRPr>
          </a:p>
        </p:txBody>
      </p:sp>
      <p:sp>
        <p:nvSpPr>
          <p:cNvPr id="3" name="Subtitle 2"/>
          <p:cNvSpPr>
            <a:spLocks noGrp="1"/>
          </p:cNvSpPr>
          <p:nvPr>
            <p:ph type="subTitle" idx="1"/>
          </p:nvPr>
        </p:nvSpPr>
        <p:spPr>
          <a:xfrm>
            <a:off x="914401" y="2873695"/>
            <a:ext cx="10680596" cy="1655762"/>
          </a:xfrm>
        </p:spPr>
        <p:txBody>
          <a:bodyPr>
            <a:normAutofit fontScale="92500"/>
          </a:bodyPr>
          <a:lstStyle/>
          <a:p>
            <a:r>
              <a:rPr lang="en-US" i="1" dirty="0">
                <a:solidFill>
                  <a:schemeClr val="bg2">
                    <a:lumMod val="25000"/>
                  </a:schemeClr>
                </a:solidFill>
                <a:latin typeface="Beirut Regular"/>
                <a:cs typeface="Beirut Regular"/>
              </a:rPr>
              <a:t>Nilton Bila, Paolo </a:t>
            </a:r>
            <a:r>
              <a:rPr lang="en-US" i="1" dirty="0" err="1">
                <a:solidFill>
                  <a:schemeClr val="bg2">
                    <a:lumMod val="25000"/>
                  </a:schemeClr>
                </a:solidFill>
                <a:latin typeface="Beirut Regular"/>
                <a:cs typeface="Beirut Regular"/>
              </a:rPr>
              <a:t>Dettori</a:t>
            </a:r>
            <a:r>
              <a:rPr lang="en-US" i="1" dirty="0">
                <a:solidFill>
                  <a:schemeClr val="bg2">
                    <a:lumMod val="25000"/>
                  </a:schemeClr>
                </a:solidFill>
                <a:latin typeface="Beirut Regular"/>
                <a:cs typeface="Beirut Regular"/>
              </a:rPr>
              <a:t>, </a:t>
            </a:r>
            <a:r>
              <a:rPr lang="en-US" b="1" i="1" dirty="0">
                <a:solidFill>
                  <a:srgbClr val="0000FF"/>
                </a:solidFill>
                <a:latin typeface="Beirut Regular"/>
                <a:cs typeface="Beirut Regular"/>
              </a:rPr>
              <a:t>Ali </a:t>
            </a:r>
            <a:r>
              <a:rPr lang="en-US" b="1" i="1" dirty="0" err="1">
                <a:solidFill>
                  <a:srgbClr val="0000FF"/>
                </a:solidFill>
                <a:latin typeface="Beirut Regular"/>
                <a:cs typeface="Beirut Regular"/>
              </a:rPr>
              <a:t>Kanso</a:t>
            </a:r>
            <a:r>
              <a:rPr lang="en-US" i="1" dirty="0">
                <a:solidFill>
                  <a:schemeClr val="bg2">
                    <a:lumMod val="25000"/>
                  </a:schemeClr>
                </a:solidFill>
                <a:latin typeface="Beirut Regular"/>
                <a:cs typeface="Beirut Regular"/>
              </a:rPr>
              <a:t>, Yuji Watanabe*, </a:t>
            </a:r>
            <a:r>
              <a:rPr lang="en-US" i="1" dirty="0" err="1">
                <a:solidFill>
                  <a:schemeClr val="bg2">
                    <a:lumMod val="25000"/>
                  </a:schemeClr>
                </a:solidFill>
                <a:latin typeface="Beirut Regular"/>
                <a:cs typeface="Beirut Regular"/>
              </a:rPr>
              <a:t>Alaa</a:t>
            </a:r>
            <a:r>
              <a:rPr lang="en-US" i="1" dirty="0">
                <a:solidFill>
                  <a:schemeClr val="bg2">
                    <a:lumMod val="25000"/>
                  </a:schemeClr>
                </a:solidFill>
                <a:latin typeface="Beirut Regular"/>
                <a:cs typeface="Beirut Regular"/>
              </a:rPr>
              <a:t> </a:t>
            </a:r>
            <a:r>
              <a:rPr lang="en-US" i="1" dirty="0" smtClean="0">
                <a:solidFill>
                  <a:schemeClr val="bg2">
                    <a:lumMod val="25000"/>
                  </a:schemeClr>
                </a:solidFill>
                <a:latin typeface="Beirut Regular"/>
                <a:cs typeface="Beirut Regular"/>
              </a:rPr>
              <a:t>Youssef</a:t>
            </a:r>
            <a:r>
              <a:rPr lang="en-US" i="1" dirty="0" smtClean="0">
                <a:solidFill>
                  <a:schemeClr val="tx1">
                    <a:lumMod val="65000"/>
                    <a:lumOff val="35000"/>
                  </a:schemeClr>
                </a:solidFill>
                <a:latin typeface="Beirut Regular"/>
                <a:cs typeface="Beirut Regular"/>
              </a:rPr>
              <a:t/>
            </a:r>
            <a:br>
              <a:rPr lang="en-US" i="1" dirty="0" smtClean="0">
                <a:solidFill>
                  <a:schemeClr val="tx1">
                    <a:lumMod val="65000"/>
                    <a:lumOff val="35000"/>
                  </a:schemeClr>
                </a:solidFill>
                <a:latin typeface="Beirut Regular"/>
                <a:cs typeface="Beirut Regular"/>
              </a:rPr>
            </a:br>
            <a:r>
              <a:rPr lang="en-US" i="1" dirty="0">
                <a:latin typeface="Beirut Regular"/>
                <a:cs typeface="Beirut Regular"/>
              </a:rPr>
              <a:t> IBM T.J. Watson Research </a:t>
            </a:r>
            <a:r>
              <a:rPr lang="en-US" i="1" dirty="0" smtClean="0">
                <a:latin typeface="Beirut Regular"/>
                <a:cs typeface="Beirut Regular"/>
              </a:rPr>
              <a:t>Center</a:t>
            </a:r>
            <a:r>
              <a:rPr lang="en-US" i="1" dirty="0">
                <a:latin typeface="Beirut Regular"/>
                <a:cs typeface="Beirut Regular"/>
              </a:rPr>
              <a:t> </a:t>
            </a:r>
            <a:r>
              <a:rPr lang="mr-IN" i="1" dirty="0" smtClean="0">
                <a:latin typeface="Beirut Regular"/>
                <a:cs typeface="Beirut Regular"/>
              </a:rPr>
              <a:t>–</a:t>
            </a:r>
            <a:r>
              <a:rPr lang="en-US" i="1" dirty="0" smtClean="0">
                <a:latin typeface="Beirut Regular"/>
                <a:cs typeface="Beirut Regular"/>
              </a:rPr>
              <a:t> New York</a:t>
            </a:r>
          </a:p>
          <a:p>
            <a:r>
              <a:rPr lang="en-US" i="1" dirty="0" smtClean="0">
                <a:latin typeface="Beirut Regular"/>
                <a:cs typeface="Beirut Regular"/>
              </a:rPr>
              <a:t> </a:t>
            </a:r>
            <a:r>
              <a:rPr lang="en-US" i="1" dirty="0">
                <a:latin typeface="Beirut Regular"/>
                <a:cs typeface="Beirut Regular"/>
              </a:rPr>
              <a:t>*IBM Research - Tokyo, IBM Japan Ltd</a:t>
            </a:r>
            <a:r>
              <a:rPr lang="en-US" i="1" dirty="0" smtClean="0">
                <a:latin typeface="Beirut Regular"/>
                <a:cs typeface="Beirut Regular"/>
              </a:rPr>
              <a:t>.</a:t>
            </a:r>
            <a:endParaRPr lang="en-US" i="1" dirty="0">
              <a:latin typeface="Beirut Regular"/>
              <a:cs typeface="Beirut Regular"/>
            </a:endParaRPr>
          </a:p>
        </p:txBody>
      </p:sp>
      <p:sp>
        <p:nvSpPr>
          <p:cNvPr id="4" name="Rectangle 3"/>
          <p:cNvSpPr/>
          <p:nvPr/>
        </p:nvSpPr>
        <p:spPr>
          <a:xfrm>
            <a:off x="4631322" y="5066692"/>
            <a:ext cx="3527127" cy="1200328"/>
          </a:xfrm>
          <a:prstGeom prst="rect">
            <a:avLst/>
          </a:prstGeom>
        </p:spPr>
        <p:txBody>
          <a:bodyPr wrap="none">
            <a:spAutoFit/>
          </a:bodyPr>
          <a:lstStyle/>
          <a:p>
            <a:r>
              <a:rPr lang="en-US" sz="2400" b="1" i="1" dirty="0" smtClean="0">
                <a:solidFill>
                  <a:srgbClr val="0000FF"/>
                </a:solidFill>
                <a:latin typeface="Beirut Regular"/>
                <a:cs typeface="Beirut Regular"/>
              </a:rPr>
              <a:t>Ali Kanso, PhD</a:t>
            </a:r>
          </a:p>
          <a:p>
            <a:r>
              <a:rPr lang="en-US" sz="2400" b="1" i="1" dirty="0" smtClean="0">
                <a:solidFill>
                  <a:srgbClr val="0000FF"/>
                </a:solidFill>
                <a:latin typeface="Beirut Regular"/>
                <a:cs typeface="Beirut Regular"/>
              </a:rPr>
              <a:t>Senior  Cloud SW Engineer</a:t>
            </a:r>
          </a:p>
          <a:p>
            <a:r>
              <a:rPr lang="en-US" sz="2400" b="1" i="1" dirty="0" smtClean="0">
                <a:solidFill>
                  <a:srgbClr val="0000FF"/>
                </a:solidFill>
                <a:latin typeface="Beirut Regular"/>
                <a:cs typeface="Beirut Regular"/>
              </a:rPr>
              <a:t>IBM T.J. Watson, NY</a:t>
            </a:r>
            <a:endParaRPr lang="en-US" sz="2400" dirty="0"/>
          </a:p>
        </p:txBody>
      </p:sp>
    </p:spTree>
    <p:extLst>
      <p:ext uri="{BB962C8B-B14F-4D97-AF65-F5344CB8AC3E}">
        <p14:creationId xmlns:p14="http://schemas.microsoft.com/office/powerpoint/2010/main" val="32391425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K8s Operators </a:t>
            </a:r>
            <a:endParaRPr lang="en-US" dirty="0"/>
          </a:p>
        </p:txBody>
      </p:sp>
      <p:sp>
        <p:nvSpPr>
          <p:cNvPr id="4" name="Rectangle 3"/>
          <p:cNvSpPr/>
          <p:nvPr/>
        </p:nvSpPr>
        <p:spPr>
          <a:xfrm>
            <a:off x="711200" y="2980638"/>
            <a:ext cx="2336800" cy="10908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K8s API</a:t>
            </a:r>
            <a:endParaRPr lang="en-US" dirty="0"/>
          </a:p>
        </p:txBody>
      </p:sp>
      <p:sp>
        <p:nvSpPr>
          <p:cNvPr id="5" name="Rectangle 4"/>
          <p:cNvSpPr/>
          <p:nvPr/>
        </p:nvSpPr>
        <p:spPr>
          <a:xfrm>
            <a:off x="4775200" y="2980638"/>
            <a:ext cx="2336800" cy="10908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Third party resources</a:t>
            </a:r>
            <a:endParaRPr lang="en-US" dirty="0"/>
          </a:p>
        </p:txBody>
      </p:sp>
      <p:sp>
        <p:nvSpPr>
          <p:cNvPr id="6" name="Rectangle 5"/>
          <p:cNvSpPr/>
          <p:nvPr/>
        </p:nvSpPr>
        <p:spPr>
          <a:xfrm>
            <a:off x="8842840" y="2980638"/>
            <a:ext cx="2336800" cy="10908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Operators</a:t>
            </a:r>
            <a:endParaRPr lang="en-US" dirty="0"/>
          </a:p>
        </p:txBody>
      </p:sp>
      <p:cxnSp>
        <p:nvCxnSpPr>
          <p:cNvPr id="8" name="Straight Arrow Connector 7"/>
          <p:cNvCxnSpPr>
            <a:stCxn id="6" idx="1"/>
            <a:endCxn id="5" idx="3"/>
          </p:cNvCxnSpPr>
          <p:nvPr/>
        </p:nvCxnSpPr>
        <p:spPr>
          <a:xfrm flipH="1">
            <a:off x="7112000" y="3526084"/>
            <a:ext cx="1730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1"/>
            <a:endCxn id="4" idx="3"/>
          </p:cNvCxnSpPr>
          <p:nvPr/>
        </p:nvCxnSpPr>
        <p:spPr>
          <a:xfrm flipH="1">
            <a:off x="3048000" y="3526084"/>
            <a:ext cx="172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242854" y="3530900"/>
            <a:ext cx="1199993" cy="307777"/>
          </a:xfrm>
          <a:prstGeom prst="rect">
            <a:avLst/>
          </a:prstGeom>
        </p:spPr>
        <p:txBody>
          <a:bodyPr wrap="none">
            <a:spAutoFit/>
          </a:bodyPr>
          <a:lstStyle/>
          <a:p>
            <a:r>
              <a:rPr lang="en-US" sz="1400" dirty="0" smtClean="0"/>
              <a:t>&lt;&lt;Leverage&gt;&gt;</a:t>
            </a:r>
            <a:endParaRPr lang="en-US" sz="1400" dirty="0"/>
          </a:p>
        </p:txBody>
      </p:sp>
      <p:sp>
        <p:nvSpPr>
          <p:cNvPr id="15" name="Rectangle 14"/>
          <p:cNvSpPr/>
          <p:nvPr/>
        </p:nvSpPr>
        <p:spPr>
          <a:xfrm>
            <a:off x="3279102" y="3550048"/>
            <a:ext cx="1045879" cy="307777"/>
          </a:xfrm>
          <a:prstGeom prst="rect">
            <a:avLst/>
          </a:prstGeom>
        </p:spPr>
        <p:txBody>
          <a:bodyPr wrap="none">
            <a:spAutoFit/>
          </a:bodyPr>
          <a:lstStyle/>
          <a:p>
            <a:r>
              <a:rPr lang="en-US" sz="1400" dirty="0" smtClean="0"/>
              <a:t>&lt;&lt;Extend&gt;&gt;</a:t>
            </a:r>
            <a:endParaRPr lang="en-US" sz="1400" dirty="0"/>
          </a:p>
        </p:txBody>
      </p:sp>
    </p:spTree>
    <p:extLst>
      <p:ext uri="{BB962C8B-B14F-4D97-AF65-F5344CB8AC3E}">
        <p14:creationId xmlns:p14="http://schemas.microsoft.com/office/powerpoint/2010/main" val="17191660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4935" y="9758"/>
            <a:ext cx="9992784" cy="1085371"/>
          </a:xfrm>
        </p:spPr>
        <p:txBody>
          <a:bodyPr/>
          <a:lstStyle/>
          <a:p>
            <a:r>
              <a:rPr lang="en-US" dirty="0" smtClean="0"/>
              <a:t>K8s Third Party Resource (TPR)</a:t>
            </a:r>
            <a:endParaRPr lang="en-US" dirty="0"/>
          </a:p>
        </p:txBody>
      </p:sp>
      <p:sp>
        <p:nvSpPr>
          <p:cNvPr id="4" name="Rectangle 3"/>
          <p:cNvSpPr/>
          <p:nvPr/>
        </p:nvSpPr>
        <p:spPr>
          <a:xfrm>
            <a:off x="5805725" y="1733057"/>
            <a:ext cx="1422400" cy="120487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chemeClr val="tx1"/>
                </a:solidFill>
              </a:rPr>
              <a:t>K8s Master</a:t>
            </a:r>
          </a:p>
          <a:p>
            <a:pPr algn="ctr"/>
            <a:r>
              <a:rPr lang="en-US" dirty="0" smtClean="0">
                <a:solidFill>
                  <a:schemeClr val="tx1"/>
                </a:solidFill>
              </a:rPr>
              <a:t>(API server)</a:t>
            </a:r>
            <a:endParaRPr lang="en-US" dirty="0">
              <a:solidFill>
                <a:schemeClr val="tx1"/>
              </a:solidFill>
            </a:endParaRPr>
          </a:p>
        </p:txBody>
      </p:sp>
      <p:sp>
        <p:nvSpPr>
          <p:cNvPr id="6" name="Rectangle 5"/>
          <p:cNvSpPr/>
          <p:nvPr/>
        </p:nvSpPr>
        <p:spPr>
          <a:xfrm>
            <a:off x="7735198" y="1533057"/>
            <a:ext cx="2326024" cy="1169551"/>
          </a:xfrm>
          <a:prstGeom prst="rect">
            <a:avLst/>
          </a:prstGeom>
        </p:spPr>
        <p:txBody>
          <a:bodyPr wrap="square">
            <a:spAutoFit/>
          </a:bodyPr>
          <a:lstStyle/>
          <a:p>
            <a:r>
              <a:rPr lang="en-US" sz="1400" dirty="0" smtClean="0"/>
              <a:t>API path</a:t>
            </a:r>
          </a:p>
          <a:p>
            <a:pPr marL="285750" indent="-285750">
              <a:buFont typeface="Wingdings" charset="2"/>
              <a:buChar char="Ø"/>
            </a:pPr>
            <a:r>
              <a:rPr lang="en-US" sz="1400" dirty="0" smtClean="0"/>
              <a:t>TPR</a:t>
            </a:r>
            <a:endParaRPr lang="en-US" sz="1400" dirty="0"/>
          </a:p>
          <a:p>
            <a:pPr marL="742950" lvl="1" indent="-285750">
              <a:buFont typeface="Wingdings" charset="2"/>
              <a:buChar char="Ø"/>
            </a:pPr>
            <a:r>
              <a:rPr lang="en-US" sz="1400" dirty="0" err="1" smtClean="0"/>
              <a:t>Securityactions</a:t>
            </a:r>
            <a:endParaRPr lang="en-US" sz="1400" dirty="0" smtClean="0"/>
          </a:p>
          <a:p>
            <a:pPr marL="1200150" lvl="2" indent="-285750">
              <a:buFont typeface="Wingdings" charset="2"/>
              <a:buChar char="Ø"/>
            </a:pPr>
            <a:r>
              <a:rPr lang="en-US" sz="1400" dirty="0" smtClean="0"/>
              <a:t>quarantine</a:t>
            </a:r>
          </a:p>
          <a:p>
            <a:pPr marL="1200150" lvl="2" indent="-285750">
              <a:buFont typeface="Wingdings" charset="2"/>
              <a:buChar char="Ø"/>
            </a:pPr>
            <a:endParaRPr lang="en-US" sz="1400" dirty="0" smtClean="0"/>
          </a:p>
        </p:txBody>
      </p:sp>
      <p:cxnSp>
        <p:nvCxnSpPr>
          <p:cNvPr id="7" name="Straight Arrow Connector 6"/>
          <p:cNvCxnSpPr/>
          <p:nvPr/>
        </p:nvCxnSpPr>
        <p:spPr>
          <a:xfrm>
            <a:off x="3265725" y="2055801"/>
            <a:ext cx="23367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265730" y="2137929"/>
            <a:ext cx="1787957" cy="307777"/>
          </a:xfrm>
          <a:prstGeom prst="rect">
            <a:avLst/>
          </a:prstGeom>
        </p:spPr>
        <p:txBody>
          <a:bodyPr wrap="none">
            <a:spAutoFit/>
          </a:bodyPr>
          <a:lstStyle/>
          <a:p>
            <a:r>
              <a:rPr lang="en-US" sz="1400" dirty="0" smtClean="0"/>
              <a:t>&lt;&lt;CRUD operations&gt;&gt;</a:t>
            </a:r>
            <a:endParaRPr lang="en-US" sz="1400" dirty="0"/>
          </a:p>
        </p:txBody>
      </p:sp>
      <p:sp>
        <p:nvSpPr>
          <p:cNvPr id="9" name="Oval 8"/>
          <p:cNvSpPr/>
          <p:nvPr/>
        </p:nvSpPr>
        <p:spPr>
          <a:xfrm>
            <a:off x="5435313" y="5012267"/>
            <a:ext cx="3742389" cy="68737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Third-Party Software (executable)</a:t>
            </a:r>
            <a:endParaRPr lang="en-US" sz="1400" dirty="0">
              <a:solidFill>
                <a:srgbClr val="000000"/>
              </a:solidFill>
            </a:endParaRPr>
          </a:p>
        </p:txBody>
      </p:sp>
      <p:grpSp>
        <p:nvGrpSpPr>
          <p:cNvPr id="10" name="Group 9"/>
          <p:cNvGrpSpPr/>
          <p:nvPr/>
        </p:nvGrpSpPr>
        <p:grpSpPr>
          <a:xfrm>
            <a:off x="9177699" y="1533066"/>
            <a:ext cx="1340014" cy="4034557"/>
            <a:chOff x="7938028" y="1130101"/>
            <a:chExt cx="1005011" cy="4034557"/>
          </a:xfrm>
        </p:grpSpPr>
        <p:pic>
          <p:nvPicPr>
            <p:cNvPr id="11" name="Picture 10"/>
            <p:cNvPicPr>
              <a:picLocks noChangeAspect="1"/>
            </p:cNvPicPr>
            <p:nvPr/>
          </p:nvPicPr>
          <p:blipFill>
            <a:blip r:embed="rId3"/>
            <a:stretch>
              <a:fillRect/>
            </a:stretch>
          </p:blipFill>
          <p:spPr>
            <a:xfrm rot="18082459">
              <a:off x="8276605" y="1130101"/>
              <a:ext cx="666434" cy="666434"/>
            </a:xfrm>
            <a:prstGeom prst="rect">
              <a:avLst/>
            </a:prstGeom>
          </p:spPr>
        </p:pic>
        <p:cxnSp>
          <p:nvCxnSpPr>
            <p:cNvPr id="12" name="Straight Connector 14"/>
            <p:cNvCxnSpPr>
              <a:stCxn id="11" idx="2"/>
              <a:endCxn id="9" idx="6"/>
            </p:cNvCxnSpPr>
            <p:nvPr/>
          </p:nvCxnSpPr>
          <p:spPr>
            <a:xfrm flipH="1">
              <a:off x="7938028" y="1694627"/>
              <a:ext cx="956289" cy="3470031"/>
            </a:xfrm>
            <a:prstGeom prst="bentConnector3">
              <a:avLst>
                <a:gd name="adj1" fmla="val -14312"/>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
        <p:nvSpPr>
          <p:cNvPr id="17" name="Rectangle 16"/>
          <p:cNvSpPr/>
          <p:nvPr/>
        </p:nvSpPr>
        <p:spPr>
          <a:xfrm>
            <a:off x="8835976" y="4326476"/>
            <a:ext cx="1596060" cy="307777"/>
          </a:xfrm>
          <a:prstGeom prst="rect">
            <a:avLst/>
          </a:prstGeom>
        </p:spPr>
        <p:txBody>
          <a:bodyPr wrap="none">
            <a:spAutoFit/>
          </a:bodyPr>
          <a:lstStyle/>
          <a:p>
            <a:r>
              <a:rPr lang="en-US" sz="1400" dirty="0" smtClean="0"/>
              <a:t>&lt;&lt;Watch &amp; react&gt;&gt;</a:t>
            </a:r>
            <a:endParaRPr lang="en-US" sz="1400" dirty="0"/>
          </a:p>
        </p:txBody>
      </p:sp>
      <p:sp>
        <p:nvSpPr>
          <p:cNvPr id="20" name="Line Callout 2 19"/>
          <p:cNvSpPr/>
          <p:nvPr/>
        </p:nvSpPr>
        <p:spPr>
          <a:xfrm>
            <a:off x="4597819" y="5939939"/>
            <a:ext cx="3010135" cy="759346"/>
          </a:xfrm>
          <a:prstGeom prst="borderCallout2">
            <a:avLst>
              <a:gd name="adj1" fmla="val -821"/>
              <a:gd name="adj2" fmla="val 31775"/>
              <a:gd name="adj3" fmla="val -55975"/>
              <a:gd name="adj4" fmla="val 55735"/>
              <a:gd name="adj5" fmla="val -58300"/>
              <a:gd name="adj6" fmla="val 122955"/>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i="1" dirty="0" smtClean="0">
                <a:solidFill>
                  <a:srgbClr val="000000"/>
                </a:solidFill>
              </a:rPr>
              <a:t>Controller</a:t>
            </a:r>
            <a:r>
              <a:rPr lang="en-US" sz="1400" dirty="0" smtClean="0">
                <a:solidFill>
                  <a:srgbClr val="000000"/>
                </a:solidFill>
              </a:rPr>
              <a:t>: bridging the actual state with the desired state</a:t>
            </a:r>
            <a:endParaRPr lang="en-US" sz="1400" dirty="0">
              <a:solidFill>
                <a:srgbClr val="000000"/>
              </a:solidFill>
            </a:endParaRPr>
          </a:p>
        </p:txBody>
      </p:sp>
      <p:pic>
        <p:nvPicPr>
          <p:cNvPr id="13" name="Picture 12"/>
          <p:cNvPicPr>
            <a:picLocks noChangeAspect="1"/>
          </p:cNvPicPr>
          <p:nvPr/>
        </p:nvPicPr>
        <p:blipFill>
          <a:blip r:embed="rId4"/>
          <a:stretch>
            <a:fillRect/>
          </a:stretch>
        </p:blipFill>
        <p:spPr>
          <a:xfrm>
            <a:off x="1420888" y="1733058"/>
            <a:ext cx="1470527" cy="705853"/>
          </a:xfrm>
          <a:prstGeom prst="rect">
            <a:avLst/>
          </a:prstGeom>
        </p:spPr>
      </p:pic>
      <p:sp>
        <p:nvSpPr>
          <p:cNvPr id="15" name="Line Callout 2 14"/>
          <p:cNvSpPr/>
          <p:nvPr/>
        </p:nvSpPr>
        <p:spPr>
          <a:xfrm>
            <a:off x="4725063" y="3490208"/>
            <a:ext cx="3010135" cy="1025348"/>
          </a:xfrm>
          <a:prstGeom prst="borderCallout2">
            <a:avLst>
              <a:gd name="adj1" fmla="val -821"/>
              <a:gd name="adj2" fmla="val 31775"/>
              <a:gd name="adj3" fmla="val -93780"/>
              <a:gd name="adj4" fmla="val 132616"/>
              <a:gd name="adj5" fmla="val -95141"/>
              <a:gd name="adj6" fmla="val 169364"/>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i="1" dirty="0" smtClean="0">
                <a:solidFill>
                  <a:srgbClr val="000000"/>
                </a:solidFill>
              </a:rPr>
              <a:t>Resource instance</a:t>
            </a:r>
            <a:r>
              <a:rPr lang="en-US" sz="1400" dirty="0" smtClean="0">
                <a:solidFill>
                  <a:srgbClr val="000000"/>
                </a:solidFill>
              </a:rPr>
              <a:t>: reflecting </a:t>
            </a:r>
            <a:r>
              <a:rPr lang="en-US" sz="1400" dirty="0">
                <a:solidFill>
                  <a:srgbClr val="000000"/>
                </a:solidFill>
              </a:rPr>
              <a:t>the desired state</a:t>
            </a:r>
          </a:p>
          <a:p>
            <a:pPr algn="ctr"/>
            <a:r>
              <a:rPr lang="en-US" sz="1400" dirty="0" smtClean="0">
                <a:solidFill>
                  <a:srgbClr val="000000"/>
                </a:solidFill>
              </a:rPr>
              <a:t> Security action, to </a:t>
            </a:r>
            <a:r>
              <a:rPr lang="en-US" sz="1400" i="1" dirty="0" smtClean="0">
                <a:solidFill>
                  <a:srgbClr val="000000"/>
                </a:solidFill>
              </a:rPr>
              <a:t>quarantine</a:t>
            </a:r>
            <a:r>
              <a:rPr lang="en-US" sz="1400" dirty="0" smtClean="0">
                <a:solidFill>
                  <a:srgbClr val="000000"/>
                </a:solidFill>
              </a:rPr>
              <a:t> or </a:t>
            </a:r>
            <a:r>
              <a:rPr lang="en-US" sz="1400" i="1" dirty="0" smtClean="0">
                <a:solidFill>
                  <a:srgbClr val="000000"/>
                </a:solidFill>
              </a:rPr>
              <a:t>delete</a:t>
            </a:r>
            <a:r>
              <a:rPr lang="en-US" sz="1400" dirty="0" smtClean="0">
                <a:solidFill>
                  <a:srgbClr val="000000"/>
                </a:solidFill>
              </a:rPr>
              <a:t> container </a:t>
            </a:r>
            <a:endParaRPr lang="en-US" sz="1400" dirty="0">
              <a:solidFill>
                <a:srgbClr val="000000"/>
              </a:solidFill>
            </a:endParaRPr>
          </a:p>
        </p:txBody>
      </p:sp>
      <p:sp>
        <p:nvSpPr>
          <p:cNvPr id="18" name="Rectangle 17"/>
          <p:cNvSpPr/>
          <p:nvPr/>
        </p:nvSpPr>
        <p:spPr>
          <a:xfrm>
            <a:off x="394112" y="1095129"/>
            <a:ext cx="8312443" cy="369332"/>
          </a:xfrm>
          <a:prstGeom prst="rect">
            <a:avLst/>
          </a:prstGeom>
        </p:spPr>
        <p:txBody>
          <a:bodyPr wrap="square">
            <a:spAutoFit/>
          </a:bodyPr>
          <a:lstStyle/>
          <a:p>
            <a:r>
              <a:rPr lang="en-US" i="1" dirty="0"/>
              <a:t>http:/</a:t>
            </a:r>
            <a:r>
              <a:rPr lang="en-US" i="1" dirty="0" smtClean="0"/>
              <a:t>/192.168.0.15:</a:t>
            </a:r>
            <a:r>
              <a:rPr lang="en-US" i="1" dirty="0"/>
              <a:t>8080/</a:t>
            </a:r>
            <a:r>
              <a:rPr lang="en-US" i="1" dirty="0" err="1"/>
              <a:t>apis</a:t>
            </a:r>
            <a:r>
              <a:rPr lang="en-US" i="1" dirty="0" smtClean="0"/>
              <a:t>/</a:t>
            </a:r>
            <a:r>
              <a:rPr lang="en-US" i="1" dirty="0" err="1" smtClean="0"/>
              <a:t>myorg.com</a:t>
            </a:r>
            <a:r>
              <a:rPr lang="en-US" i="1" dirty="0"/>
              <a:t>/v1/namespaces/default</a:t>
            </a:r>
            <a:r>
              <a:rPr lang="en-US" i="1" dirty="0" smtClean="0"/>
              <a:t>/</a:t>
            </a:r>
            <a:r>
              <a:rPr lang="en-US" b="1" i="1" dirty="0" err="1" smtClean="0">
                <a:solidFill>
                  <a:srgbClr val="FF0000"/>
                </a:solidFill>
              </a:rPr>
              <a:t>securityactions</a:t>
            </a:r>
            <a:endParaRPr lang="en-US" b="1" i="1" dirty="0">
              <a:solidFill>
                <a:srgbClr val="0000FF"/>
              </a:solidFill>
            </a:endParaRPr>
          </a:p>
        </p:txBody>
      </p:sp>
      <p:sp>
        <p:nvSpPr>
          <p:cNvPr id="22" name="Rectangle 21"/>
          <p:cNvSpPr/>
          <p:nvPr/>
        </p:nvSpPr>
        <p:spPr>
          <a:xfrm>
            <a:off x="8159065" y="1095129"/>
            <a:ext cx="1351665" cy="369332"/>
          </a:xfrm>
          <a:prstGeom prst="rect">
            <a:avLst/>
          </a:prstGeom>
        </p:spPr>
        <p:txBody>
          <a:bodyPr wrap="none">
            <a:spAutoFit/>
          </a:bodyPr>
          <a:lstStyle/>
          <a:p>
            <a:r>
              <a:rPr lang="en-US" i="1" dirty="0" smtClean="0"/>
              <a:t>/</a:t>
            </a:r>
            <a:r>
              <a:rPr lang="en-US" b="1" i="1" dirty="0" smtClean="0">
                <a:solidFill>
                  <a:srgbClr val="0000FF"/>
                </a:solidFill>
              </a:rPr>
              <a:t>quarantine</a:t>
            </a:r>
            <a:endParaRPr lang="en-US" dirty="0"/>
          </a:p>
        </p:txBody>
      </p:sp>
    </p:spTree>
    <p:extLst>
      <p:ext uri="{BB962C8B-B14F-4D97-AF65-F5344CB8AC3E}">
        <p14:creationId xmlns:p14="http://schemas.microsoft.com/office/powerpoint/2010/main" val="10999093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wipe(left)">
                                      <p:cBhvr>
                                        <p:cTn id="31" dur="500"/>
                                        <p:tgtEl>
                                          <p:spTgt spid="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up)">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20" grpId="0" animBg="1"/>
      <p:bldP spid="15" grpId="0" animBg="1"/>
      <p:bldP spid="18"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Limitation</a:t>
            </a:r>
            <a:endParaRPr lang="en-US" dirty="0"/>
          </a:p>
        </p:txBody>
      </p:sp>
      <p:sp>
        <p:nvSpPr>
          <p:cNvPr id="3" name="Content Placeholder 2"/>
          <p:cNvSpPr>
            <a:spLocks noGrp="1"/>
          </p:cNvSpPr>
          <p:nvPr>
            <p:ph idx="1"/>
          </p:nvPr>
        </p:nvSpPr>
        <p:spPr>
          <a:xfrm>
            <a:off x="609600" y="1310283"/>
            <a:ext cx="10972800" cy="967664"/>
          </a:xfrm>
        </p:spPr>
        <p:txBody>
          <a:bodyPr>
            <a:normAutofit/>
          </a:bodyPr>
          <a:lstStyle/>
          <a:p>
            <a:r>
              <a:rPr lang="en-US" sz="2400" dirty="0" smtClean="0"/>
              <a:t>K8s does not implement the needed range of actions to contain a threat</a:t>
            </a:r>
          </a:p>
          <a:p>
            <a:pPr lvl="1"/>
            <a:r>
              <a:rPr lang="en-US" sz="2000" dirty="0" smtClean="0"/>
              <a:t>Limited to: Kill pod, Rolling-Upgrade (involves killing)</a:t>
            </a:r>
          </a:p>
          <a:p>
            <a:pPr lvl="1"/>
            <a:endParaRPr lang="en-US" sz="2000" dirty="0"/>
          </a:p>
        </p:txBody>
      </p:sp>
      <p:graphicFrame>
        <p:nvGraphicFramePr>
          <p:cNvPr id="5" name="Diagram 4"/>
          <p:cNvGraphicFramePr/>
          <p:nvPr>
            <p:extLst>
              <p:ext uri="{D42A27DB-BD31-4B8C-83A1-F6EECF244321}">
                <p14:modId xmlns:p14="http://schemas.microsoft.com/office/powerpoint/2010/main" val="1582078769"/>
              </p:ext>
            </p:extLst>
          </p:nvPr>
        </p:nvGraphicFramePr>
        <p:xfrm>
          <a:off x="1438447" y="3465240"/>
          <a:ext cx="10143953" cy="3301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3275258" y="2374558"/>
            <a:ext cx="5426698" cy="461665"/>
          </a:xfrm>
          <a:prstGeom prst="rect">
            <a:avLst/>
          </a:prstGeom>
        </p:spPr>
        <p:txBody>
          <a:bodyPr wrap="none">
            <a:spAutoFit/>
          </a:bodyPr>
          <a:lstStyle/>
          <a:p>
            <a:r>
              <a:rPr lang="en-US" sz="2400" b="1" i="1" dirty="0" smtClean="0"/>
              <a:t>We need to have </a:t>
            </a:r>
            <a:r>
              <a:rPr lang="en-US" sz="2400" b="1" i="1" dirty="0" smtClean="0">
                <a:solidFill>
                  <a:srgbClr val="0000FF"/>
                </a:solidFill>
              </a:rPr>
              <a:t>severity-based </a:t>
            </a:r>
            <a:r>
              <a:rPr lang="en-US" sz="2400" b="1" i="1" dirty="0" smtClean="0">
                <a:solidFill>
                  <a:srgbClr val="000000"/>
                </a:solidFill>
              </a:rPr>
              <a:t>actions!</a:t>
            </a:r>
            <a:endParaRPr lang="en-US" sz="2400" b="1" i="1" dirty="0">
              <a:solidFill>
                <a:srgbClr val="000000"/>
              </a:solidFill>
            </a:endParaRPr>
          </a:p>
        </p:txBody>
      </p:sp>
      <p:sp>
        <p:nvSpPr>
          <p:cNvPr id="7" name="Rectangle 6"/>
          <p:cNvSpPr/>
          <p:nvPr/>
        </p:nvSpPr>
        <p:spPr>
          <a:xfrm>
            <a:off x="1062875" y="3167561"/>
            <a:ext cx="3243838" cy="34039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93781" y="3167561"/>
            <a:ext cx="3243838" cy="34039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338562" y="3167561"/>
            <a:ext cx="3243838" cy="34039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9579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0" nodeType="clickEffect">
                                  <p:stCondLst>
                                    <p:cond delay="0"/>
                                  </p:stCondLst>
                                  <p:childTnLst>
                                    <p:animEffect transition="out" filter="wipe(down)">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0" nodeType="clickEffect">
                                  <p:stCondLst>
                                    <p:cond delay="0"/>
                                  </p:stCondLst>
                                  <p:childTnLst>
                                    <p:animEffect transition="out" filter="wipe(down)">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grpId="0" nodeType="clickEffect">
                                  <p:stCondLst>
                                    <p:cond delay="0"/>
                                  </p:stCondLst>
                                  <p:childTnLst>
                                    <p:animEffect transition="out" filter="wipe(down)">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6" grpId="0"/>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p:txBody>
          <a:bodyPr/>
          <a:lstStyle/>
          <a:p>
            <a:r>
              <a:rPr lang="en-US" dirty="0" smtClean="0"/>
              <a:t>Introducing the Security Enforcement Operator</a:t>
            </a:r>
            <a:endParaRPr lang="en-US" dirty="0"/>
          </a:p>
        </p:txBody>
      </p:sp>
      <p:grpSp>
        <p:nvGrpSpPr>
          <p:cNvPr id="26" name="Group 25"/>
          <p:cNvGrpSpPr/>
          <p:nvPr/>
        </p:nvGrpSpPr>
        <p:grpSpPr>
          <a:xfrm>
            <a:off x="1493870" y="1751950"/>
            <a:ext cx="5655124" cy="3452813"/>
            <a:chOff x="3135343" y="2370020"/>
            <a:chExt cx="4326392" cy="2465096"/>
          </a:xfrm>
        </p:grpSpPr>
        <p:sp>
          <p:nvSpPr>
            <p:cNvPr id="27" name="Rectangle 26"/>
            <p:cNvSpPr/>
            <p:nvPr/>
          </p:nvSpPr>
          <p:spPr>
            <a:xfrm>
              <a:off x="3135343" y="2370020"/>
              <a:ext cx="1607992" cy="24650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chemeClr val="tx1"/>
                  </a:solidFill>
                </a:rPr>
                <a:t>Kubernetes master</a:t>
              </a:r>
              <a:endParaRPr lang="en-US" dirty="0">
                <a:solidFill>
                  <a:schemeClr val="tx1"/>
                </a:solidFill>
              </a:endParaRPr>
            </a:p>
          </p:txBody>
        </p:sp>
        <p:sp>
          <p:nvSpPr>
            <p:cNvPr id="28" name="Rectangle 27"/>
            <p:cNvSpPr/>
            <p:nvPr/>
          </p:nvSpPr>
          <p:spPr>
            <a:xfrm>
              <a:off x="5443384" y="2370020"/>
              <a:ext cx="2018351" cy="24650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chemeClr val="tx1"/>
                  </a:solidFill>
                </a:rPr>
                <a:t>Kubernetes Worker</a:t>
              </a:r>
              <a:endParaRPr lang="en-US" dirty="0">
                <a:solidFill>
                  <a:schemeClr val="tx1"/>
                </a:solidFill>
              </a:endParaRPr>
            </a:p>
          </p:txBody>
        </p:sp>
        <p:sp>
          <p:nvSpPr>
            <p:cNvPr id="29" name="Rounded Rectangle 28"/>
            <p:cNvSpPr/>
            <p:nvPr/>
          </p:nvSpPr>
          <p:spPr>
            <a:xfrm>
              <a:off x="3325684" y="3388707"/>
              <a:ext cx="1272483" cy="579564"/>
            </a:xfrm>
            <a:prstGeom prst="roundRect">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chemeClr val="tx1"/>
                  </a:solidFill>
                </a:rPr>
                <a:t>K8s </a:t>
              </a:r>
            </a:p>
            <a:p>
              <a:pPr algn="ctr"/>
              <a:r>
                <a:rPr lang="en-US" dirty="0" smtClean="0">
                  <a:solidFill>
                    <a:schemeClr val="tx1"/>
                  </a:solidFill>
                </a:rPr>
                <a:t>API-server</a:t>
              </a:r>
              <a:endParaRPr lang="en-US" dirty="0">
                <a:solidFill>
                  <a:schemeClr val="tx1"/>
                </a:solidFill>
              </a:endParaRPr>
            </a:p>
          </p:txBody>
        </p:sp>
        <p:sp>
          <p:nvSpPr>
            <p:cNvPr id="30" name="Rounded Rectangle 29"/>
            <p:cNvSpPr/>
            <p:nvPr/>
          </p:nvSpPr>
          <p:spPr>
            <a:xfrm>
              <a:off x="3507313" y="4181665"/>
              <a:ext cx="992275" cy="333434"/>
            </a:xfrm>
            <a:prstGeom prst="roundRect">
              <a:avLst>
                <a:gd name="adj" fmla="val 50000"/>
              </a:avLst>
            </a:prstGeom>
            <a:ln>
              <a:solidFill>
                <a:schemeClr val="tx1">
                  <a:lumMod val="50000"/>
                  <a:lumOff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solidFill>
                    <a:schemeClr val="tx1"/>
                  </a:solidFill>
                </a:rPr>
                <a:t>Docker</a:t>
              </a:r>
              <a:endParaRPr lang="en-US" dirty="0">
                <a:solidFill>
                  <a:schemeClr val="tx1"/>
                </a:solidFill>
              </a:endParaRPr>
            </a:p>
          </p:txBody>
        </p:sp>
        <p:sp>
          <p:nvSpPr>
            <p:cNvPr id="32" name="Rounded Rectangle 31"/>
            <p:cNvSpPr/>
            <p:nvPr/>
          </p:nvSpPr>
          <p:spPr>
            <a:xfrm>
              <a:off x="5450694" y="4204729"/>
              <a:ext cx="992275" cy="333434"/>
            </a:xfrm>
            <a:prstGeom prst="roundRect">
              <a:avLst>
                <a:gd name="adj" fmla="val 50000"/>
              </a:avLst>
            </a:prstGeom>
            <a:ln>
              <a:solidFill>
                <a:schemeClr val="tx1">
                  <a:lumMod val="50000"/>
                  <a:lumOff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solidFill>
                    <a:schemeClr val="tx1"/>
                  </a:solidFill>
                </a:rPr>
                <a:t>Docker</a:t>
              </a:r>
              <a:endParaRPr lang="en-US" dirty="0">
                <a:solidFill>
                  <a:schemeClr val="tx1"/>
                </a:solidFill>
              </a:endParaRPr>
            </a:p>
          </p:txBody>
        </p:sp>
        <p:sp>
          <p:nvSpPr>
            <p:cNvPr id="33" name="Rounded Rectangle 32"/>
            <p:cNvSpPr/>
            <p:nvPr/>
          </p:nvSpPr>
          <p:spPr>
            <a:xfrm>
              <a:off x="3135343" y="4550482"/>
              <a:ext cx="1607992" cy="284210"/>
            </a:xfrm>
            <a:prstGeom prst="roundRect">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solidFill>
                </a:rPr>
                <a:t>OS</a:t>
              </a:r>
              <a:endParaRPr lang="en-US" sz="1400" dirty="0">
                <a:solidFill>
                  <a:schemeClr val="tx1"/>
                </a:solidFill>
              </a:endParaRPr>
            </a:p>
          </p:txBody>
        </p:sp>
        <p:sp>
          <p:nvSpPr>
            <p:cNvPr id="34" name="Rounded Rectangle 33"/>
            <p:cNvSpPr/>
            <p:nvPr/>
          </p:nvSpPr>
          <p:spPr>
            <a:xfrm>
              <a:off x="5926037" y="3050909"/>
              <a:ext cx="869941" cy="221793"/>
            </a:xfrm>
            <a:prstGeom prst="roundRect">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solidFill>
                    <a:schemeClr val="tx1"/>
                  </a:solidFill>
                </a:rPr>
                <a:t>Pods</a:t>
              </a:r>
              <a:endParaRPr lang="en-US" sz="1200" dirty="0">
                <a:solidFill>
                  <a:schemeClr val="tx1"/>
                </a:solidFill>
              </a:endParaRPr>
            </a:p>
          </p:txBody>
        </p:sp>
        <p:sp>
          <p:nvSpPr>
            <p:cNvPr id="35" name="Rounded Rectangle 34"/>
            <p:cNvSpPr/>
            <p:nvPr/>
          </p:nvSpPr>
          <p:spPr>
            <a:xfrm>
              <a:off x="6012972" y="3111651"/>
              <a:ext cx="869941" cy="221793"/>
            </a:xfrm>
            <a:prstGeom prst="roundRect">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solidFill>
                    <a:schemeClr val="tx1"/>
                  </a:solidFill>
                </a:rPr>
                <a:t>Pods</a:t>
              </a:r>
              <a:endParaRPr lang="en-US" sz="1200" dirty="0">
                <a:solidFill>
                  <a:schemeClr val="tx1"/>
                </a:solidFill>
              </a:endParaRPr>
            </a:p>
          </p:txBody>
        </p:sp>
        <p:sp>
          <p:nvSpPr>
            <p:cNvPr id="36" name="Rounded Rectangle 35"/>
            <p:cNvSpPr/>
            <p:nvPr/>
          </p:nvSpPr>
          <p:spPr>
            <a:xfrm>
              <a:off x="5443385" y="4550481"/>
              <a:ext cx="2018350" cy="283463"/>
            </a:xfrm>
            <a:prstGeom prst="roundRect">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solidFill>
                </a:rPr>
                <a:t>OS</a:t>
              </a:r>
              <a:endParaRPr lang="en-US" sz="1400" dirty="0">
                <a:solidFill>
                  <a:schemeClr val="tx1"/>
                </a:solidFill>
              </a:endParaRPr>
            </a:p>
          </p:txBody>
        </p:sp>
        <p:sp>
          <p:nvSpPr>
            <p:cNvPr id="37" name="Rounded Rectangle 36"/>
            <p:cNvSpPr/>
            <p:nvPr/>
          </p:nvSpPr>
          <p:spPr>
            <a:xfrm>
              <a:off x="5937650" y="3421161"/>
              <a:ext cx="1022341" cy="505186"/>
            </a:xfrm>
            <a:prstGeom prst="roundRect">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chemeClr val="tx1"/>
                  </a:solidFill>
                </a:rPr>
                <a:t>SEO</a:t>
              </a:r>
            </a:p>
          </p:txBody>
        </p:sp>
        <p:sp>
          <p:nvSpPr>
            <p:cNvPr id="39" name="Left-Right Arrow 38"/>
            <p:cNvSpPr/>
            <p:nvPr/>
          </p:nvSpPr>
          <p:spPr>
            <a:xfrm>
              <a:off x="4598166" y="3600859"/>
              <a:ext cx="1339484" cy="186406"/>
            </a:xfrm>
            <a:prstGeom prst="leftRightArrow">
              <a:avLst/>
            </a:prstGeom>
            <a:pattFill prst="pct25">
              <a:fgClr>
                <a:srgbClr val="FFFFFF"/>
              </a:fgClr>
              <a:bgClr>
                <a:prstClr val="white"/>
              </a:bgClr>
            </a:patt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Left-Right Arrow 39"/>
            <p:cNvSpPr/>
            <p:nvPr/>
          </p:nvSpPr>
          <p:spPr>
            <a:xfrm rot="16200000">
              <a:off x="6058269" y="3949259"/>
              <a:ext cx="304593" cy="186406"/>
            </a:xfrm>
            <a:prstGeom prst="leftRightArrow">
              <a:avLst/>
            </a:prstGeom>
            <a:pattFill prst="pct25">
              <a:fgClr>
                <a:srgbClr val="FFFFFF"/>
              </a:fgClr>
              <a:bgClr>
                <a:prstClr val="white"/>
              </a:bgClr>
            </a:patt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ectangle 1"/>
          <p:cNvSpPr/>
          <p:nvPr/>
        </p:nvSpPr>
        <p:spPr>
          <a:xfrm>
            <a:off x="7491600" y="2838255"/>
            <a:ext cx="3680711" cy="1477328"/>
          </a:xfrm>
          <a:prstGeom prst="rect">
            <a:avLst/>
          </a:prstGeom>
        </p:spPr>
        <p:txBody>
          <a:bodyPr wrap="square">
            <a:spAutoFit/>
          </a:bodyPr>
          <a:lstStyle/>
          <a:p>
            <a:pPr marL="800100" lvl="1" indent="-342900">
              <a:buFont typeface="Wingdings" charset="2"/>
              <a:buChar char="ü"/>
            </a:pPr>
            <a:r>
              <a:rPr lang="en-US" i="1" dirty="0"/>
              <a:t>Quarantine/</a:t>
            </a:r>
            <a:r>
              <a:rPr lang="en-US" i="1" dirty="0" err="1"/>
              <a:t>Unqarantine</a:t>
            </a:r>
            <a:endParaRPr lang="en-US" i="1" dirty="0"/>
          </a:p>
          <a:p>
            <a:pPr marL="800100" lvl="1" indent="-342900">
              <a:buFont typeface="Wingdings" charset="2"/>
              <a:buChar char="ü"/>
            </a:pPr>
            <a:r>
              <a:rPr lang="en-US" i="1" dirty="0"/>
              <a:t>Pause/</a:t>
            </a:r>
            <a:r>
              <a:rPr lang="en-US" i="1" dirty="0" err="1"/>
              <a:t>unpause</a:t>
            </a:r>
            <a:endParaRPr lang="en-US" i="1" dirty="0"/>
          </a:p>
          <a:p>
            <a:pPr marL="800100" lvl="1" indent="-342900">
              <a:buFont typeface="Wingdings" charset="2"/>
              <a:buChar char="ü"/>
            </a:pPr>
            <a:r>
              <a:rPr lang="en-US" i="1" dirty="0"/>
              <a:t>Stop/start</a:t>
            </a:r>
          </a:p>
          <a:p>
            <a:pPr marL="800100" lvl="1" indent="-342900">
              <a:buFont typeface="Wingdings" charset="2"/>
              <a:buChar char="ü"/>
            </a:pPr>
            <a:r>
              <a:rPr lang="en-US" i="1" dirty="0"/>
              <a:t>Fast</a:t>
            </a:r>
            <a:r>
              <a:rPr lang="en-US" i="1" dirty="0" smtClean="0"/>
              <a:t>-</a:t>
            </a:r>
            <a:r>
              <a:rPr lang="en-US" i="1" dirty="0"/>
              <a:t>d</a:t>
            </a:r>
            <a:r>
              <a:rPr lang="en-US" i="1" dirty="0" smtClean="0"/>
              <a:t>elete</a:t>
            </a:r>
          </a:p>
          <a:p>
            <a:pPr marL="800100" lvl="1" indent="-342900">
              <a:buFont typeface="Wingdings" charset="2"/>
              <a:buChar char="ü"/>
            </a:pPr>
            <a:r>
              <a:rPr lang="en-US" i="1" dirty="0" smtClean="0"/>
              <a:t>Graceful-delete</a:t>
            </a:r>
            <a:endParaRPr lang="en-US" i="1" dirty="0"/>
          </a:p>
        </p:txBody>
      </p:sp>
      <p:sp>
        <p:nvSpPr>
          <p:cNvPr id="4" name="Right Brace 3"/>
          <p:cNvSpPr/>
          <p:nvPr/>
        </p:nvSpPr>
        <p:spPr>
          <a:xfrm flipH="1">
            <a:off x="6549488" y="2705658"/>
            <a:ext cx="1777147" cy="17809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ounded Rectangle 43"/>
          <p:cNvSpPr/>
          <p:nvPr/>
        </p:nvSpPr>
        <p:spPr>
          <a:xfrm>
            <a:off x="5866490" y="4288233"/>
            <a:ext cx="1134648" cy="501326"/>
          </a:xfrm>
          <a:prstGeom prst="roundRect">
            <a:avLst>
              <a:gd name="adj" fmla="val 50000"/>
            </a:avLst>
          </a:prstGeom>
          <a:ln>
            <a:solidFill>
              <a:schemeClr val="tx1">
                <a:lumMod val="50000"/>
                <a:lumOff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solidFill>
                  <a:schemeClr val="tx1"/>
                </a:solidFill>
              </a:rPr>
              <a:t>Net-plugin</a:t>
            </a:r>
            <a:endParaRPr lang="en-US" sz="1200" b="1" dirty="0">
              <a:solidFill>
                <a:schemeClr val="tx1"/>
              </a:solidFill>
            </a:endParaRPr>
          </a:p>
        </p:txBody>
      </p:sp>
      <p:sp>
        <p:nvSpPr>
          <p:cNvPr id="46" name="Left-Right Arrow 45"/>
          <p:cNvSpPr/>
          <p:nvPr/>
        </p:nvSpPr>
        <p:spPr>
          <a:xfrm rot="16200000">
            <a:off x="5972240" y="3972680"/>
            <a:ext cx="426638" cy="243655"/>
          </a:xfrm>
          <a:prstGeom prst="leftRightArrow">
            <a:avLst/>
          </a:prstGeom>
          <a:pattFill prst="pct25">
            <a:fgClr>
              <a:srgbClr val="FFFFFF"/>
            </a:fgClr>
            <a:bgClr>
              <a:prstClr val="white"/>
            </a:bgClr>
          </a:patt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own Arrow 4"/>
          <p:cNvSpPr/>
          <p:nvPr/>
        </p:nvSpPr>
        <p:spPr>
          <a:xfrm>
            <a:off x="8820479" y="4486598"/>
            <a:ext cx="524535" cy="71816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315865" y="5453237"/>
            <a:ext cx="3544422" cy="461665"/>
          </a:xfrm>
          <a:prstGeom prst="rect">
            <a:avLst/>
          </a:prstGeom>
        </p:spPr>
        <p:txBody>
          <a:bodyPr wrap="none">
            <a:spAutoFit/>
          </a:bodyPr>
          <a:lstStyle/>
          <a:p>
            <a:r>
              <a:rPr lang="en-US" sz="2400" b="1" i="1" dirty="0" smtClean="0"/>
              <a:t>Based on </a:t>
            </a:r>
            <a:r>
              <a:rPr lang="en-US" sz="2400" b="1" i="1" dirty="0" smtClean="0">
                <a:solidFill>
                  <a:srgbClr val="0000FF"/>
                </a:solidFill>
              </a:rPr>
              <a:t>scanning results</a:t>
            </a:r>
            <a:endParaRPr lang="en-US" sz="2400" b="1" i="1" dirty="0">
              <a:solidFill>
                <a:srgbClr val="000000"/>
              </a:solidFill>
            </a:endParaRPr>
          </a:p>
        </p:txBody>
      </p:sp>
    </p:spTree>
    <p:extLst>
      <p:ext uri="{BB962C8B-B14F-4D97-AF65-F5344CB8AC3E}">
        <p14:creationId xmlns:p14="http://schemas.microsoft.com/office/powerpoint/2010/main" val="520604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91415" y="0"/>
            <a:ext cx="7653671" cy="1044321"/>
          </a:xfrm>
        </p:spPr>
        <p:txBody>
          <a:bodyPr/>
          <a:lstStyle/>
          <a:p>
            <a:r>
              <a:rPr kumimoji="1" lang="en-US" altLang="ja-JP" dirty="0" smtClean="0"/>
              <a:t>Vulnerability Scanner</a:t>
            </a:r>
            <a:endParaRPr kumimoji="1" lang="ja-JP" altLang="en-US" dirty="0"/>
          </a:p>
        </p:txBody>
      </p:sp>
      <p:grpSp>
        <p:nvGrpSpPr>
          <p:cNvPr id="15" name="Group 14"/>
          <p:cNvGrpSpPr/>
          <p:nvPr/>
        </p:nvGrpSpPr>
        <p:grpSpPr>
          <a:xfrm>
            <a:off x="302759" y="2231181"/>
            <a:ext cx="4365902" cy="1240921"/>
            <a:chOff x="302759" y="2231181"/>
            <a:chExt cx="4365902" cy="1240921"/>
          </a:xfrm>
        </p:grpSpPr>
        <p:sp>
          <p:nvSpPr>
            <p:cNvPr id="13" name="Rounded Rectangle 40"/>
            <p:cNvSpPr/>
            <p:nvPr/>
          </p:nvSpPr>
          <p:spPr>
            <a:xfrm>
              <a:off x="2986776" y="2257635"/>
              <a:ext cx="1681885" cy="848681"/>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1600" dirty="0" smtClean="0">
                  <a:solidFill>
                    <a:schemeClr val="tx1"/>
                  </a:solidFill>
                </a:rPr>
                <a:t>Registry Monitor</a:t>
              </a:r>
              <a:endParaRPr lang="en-US" sz="1600" dirty="0">
                <a:solidFill>
                  <a:schemeClr val="tx1"/>
                </a:solidFill>
              </a:endParaRPr>
            </a:p>
          </p:txBody>
        </p:sp>
        <p:sp>
          <p:nvSpPr>
            <p:cNvPr id="10" name="Rounded Rectangle 85"/>
            <p:cNvSpPr/>
            <p:nvPr/>
          </p:nvSpPr>
          <p:spPr>
            <a:xfrm>
              <a:off x="425233" y="2415490"/>
              <a:ext cx="1609599" cy="1056612"/>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1600" dirty="0" smtClean="0">
                  <a:solidFill>
                    <a:schemeClr val="tx1"/>
                  </a:solidFill>
                </a:rPr>
                <a:t>K8s Workers</a:t>
              </a:r>
              <a:endParaRPr lang="en-US" sz="1600" dirty="0">
                <a:solidFill>
                  <a:schemeClr val="tx1"/>
                </a:solidFill>
              </a:endParaRPr>
            </a:p>
          </p:txBody>
        </p:sp>
        <p:sp>
          <p:nvSpPr>
            <p:cNvPr id="11" name="Rounded Rectangle 40"/>
            <p:cNvSpPr/>
            <p:nvPr/>
          </p:nvSpPr>
          <p:spPr>
            <a:xfrm>
              <a:off x="302759" y="2327312"/>
              <a:ext cx="1609599" cy="1056612"/>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1600" dirty="0" smtClean="0">
                  <a:solidFill>
                    <a:schemeClr val="tx1"/>
                  </a:solidFill>
                </a:rPr>
                <a:t>Image Registries</a:t>
              </a:r>
              <a:endParaRPr lang="en-US" sz="1600" dirty="0">
                <a:solidFill>
                  <a:schemeClr val="tx1"/>
                </a:solidFill>
              </a:endParaRPr>
            </a:p>
          </p:txBody>
        </p:sp>
        <p:sp>
          <p:nvSpPr>
            <p:cNvPr id="12" name="Rounded Rectangle 64"/>
            <p:cNvSpPr/>
            <p:nvPr/>
          </p:nvSpPr>
          <p:spPr>
            <a:xfrm>
              <a:off x="3269624" y="2681979"/>
              <a:ext cx="1189952" cy="35720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smtClean="0">
                  <a:solidFill>
                    <a:schemeClr val="tx1"/>
                  </a:solidFill>
                </a:rPr>
                <a:t>VS-agent</a:t>
              </a:r>
              <a:endParaRPr lang="en-US" sz="1600" b="1" dirty="0">
                <a:solidFill>
                  <a:schemeClr val="tx1"/>
                </a:solidFill>
              </a:endParaRPr>
            </a:p>
          </p:txBody>
        </p:sp>
        <p:cxnSp>
          <p:nvCxnSpPr>
            <p:cNvPr id="22" name="直線コネクタ 21"/>
            <p:cNvCxnSpPr>
              <a:stCxn id="12" idx="1"/>
              <a:endCxn id="11" idx="3"/>
            </p:cNvCxnSpPr>
            <p:nvPr/>
          </p:nvCxnSpPr>
          <p:spPr>
            <a:xfrm flipH="1" flipV="1">
              <a:off x="1912358" y="2855618"/>
              <a:ext cx="1357266" cy="4964"/>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076490" y="2231181"/>
              <a:ext cx="1026756" cy="584776"/>
            </a:xfrm>
            <a:prstGeom prst="rect">
              <a:avLst/>
            </a:prstGeom>
          </p:spPr>
          <p:txBody>
            <a:bodyPr wrap="square">
              <a:spAutoFit/>
            </a:bodyPr>
            <a:lstStyle/>
            <a:p>
              <a:r>
                <a:rPr lang="en-US" altLang="ja-JP" sz="1600" smtClean="0"/>
                <a:t>scan images</a:t>
              </a:r>
              <a:endParaRPr lang="ja-JP" altLang="en-US" sz="1600" dirty="0"/>
            </a:p>
          </p:txBody>
        </p:sp>
      </p:grpSp>
      <p:grpSp>
        <p:nvGrpSpPr>
          <p:cNvPr id="18" name="Group 17"/>
          <p:cNvGrpSpPr/>
          <p:nvPr/>
        </p:nvGrpSpPr>
        <p:grpSpPr>
          <a:xfrm>
            <a:off x="302758" y="4345811"/>
            <a:ext cx="2126628" cy="2199860"/>
            <a:chOff x="302758" y="4345811"/>
            <a:chExt cx="2126628" cy="2199860"/>
          </a:xfrm>
        </p:grpSpPr>
        <p:sp>
          <p:nvSpPr>
            <p:cNvPr id="4" name="Rounded Rectangle 85"/>
            <p:cNvSpPr/>
            <p:nvPr/>
          </p:nvSpPr>
          <p:spPr>
            <a:xfrm>
              <a:off x="402246" y="4432061"/>
              <a:ext cx="2027140" cy="2113610"/>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1600" dirty="0" smtClean="0">
                  <a:solidFill>
                    <a:schemeClr val="tx1"/>
                  </a:solidFill>
                </a:rPr>
                <a:t>K8s Workers</a:t>
              </a:r>
              <a:endParaRPr lang="en-US" sz="1600" dirty="0">
                <a:solidFill>
                  <a:schemeClr val="tx1"/>
                </a:solidFill>
              </a:endParaRPr>
            </a:p>
          </p:txBody>
        </p:sp>
        <p:sp>
          <p:nvSpPr>
            <p:cNvPr id="5" name="Rounded Rectangle 40"/>
            <p:cNvSpPr/>
            <p:nvPr/>
          </p:nvSpPr>
          <p:spPr>
            <a:xfrm>
              <a:off x="302758" y="4345811"/>
              <a:ext cx="2027140" cy="2113610"/>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1600" dirty="0" smtClean="0">
                  <a:solidFill>
                    <a:schemeClr val="tx1"/>
                  </a:solidFill>
                </a:rPr>
                <a:t>K8s Worker</a:t>
              </a:r>
              <a:r>
                <a:rPr lang="en-US" sz="1600" dirty="0">
                  <a:solidFill>
                    <a:schemeClr val="tx1"/>
                  </a:solidFill>
                </a:rPr>
                <a:t> </a:t>
              </a:r>
              <a:r>
                <a:rPr lang="en-US" sz="1600" dirty="0" smtClean="0">
                  <a:solidFill>
                    <a:schemeClr val="tx1"/>
                  </a:solidFill>
                </a:rPr>
                <a:t>Nodes</a:t>
              </a:r>
              <a:endParaRPr lang="en-US" sz="1600" dirty="0">
                <a:solidFill>
                  <a:schemeClr val="tx1"/>
                </a:solidFill>
              </a:endParaRPr>
            </a:p>
          </p:txBody>
        </p:sp>
        <p:sp>
          <p:nvSpPr>
            <p:cNvPr id="6" name="Rounded Rectangle 64"/>
            <p:cNvSpPr/>
            <p:nvPr/>
          </p:nvSpPr>
          <p:spPr>
            <a:xfrm>
              <a:off x="946291" y="5915270"/>
              <a:ext cx="1189952" cy="35720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smtClean="0">
                  <a:solidFill>
                    <a:schemeClr val="tx1"/>
                  </a:solidFill>
                </a:rPr>
                <a:t>VS-agent</a:t>
              </a:r>
              <a:endParaRPr lang="en-US" sz="1600" b="1" dirty="0">
                <a:solidFill>
                  <a:schemeClr val="tx1"/>
                </a:solidFill>
              </a:endParaRPr>
            </a:p>
          </p:txBody>
        </p:sp>
        <p:sp>
          <p:nvSpPr>
            <p:cNvPr id="16" name="Rounded Rectangle 77"/>
            <p:cNvSpPr/>
            <p:nvPr/>
          </p:nvSpPr>
          <p:spPr>
            <a:xfrm>
              <a:off x="596948" y="4830825"/>
              <a:ext cx="1189952" cy="35720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Pods</a:t>
              </a:r>
              <a:endParaRPr lang="en-US" sz="1600" dirty="0">
                <a:solidFill>
                  <a:schemeClr val="tx1"/>
                </a:solidFill>
              </a:endParaRPr>
            </a:p>
          </p:txBody>
        </p:sp>
        <p:sp>
          <p:nvSpPr>
            <p:cNvPr id="17" name="Rounded Rectangle 81"/>
            <p:cNvSpPr/>
            <p:nvPr/>
          </p:nvSpPr>
          <p:spPr>
            <a:xfrm>
              <a:off x="696436" y="4903845"/>
              <a:ext cx="1189952" cy="35720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Pods</a:t>
              </a:r>
              <a:endParaRPr lang="en-US" sz="1600" dirty="0">
                <a:solidFill>
                  <a:schemeClr val="tx1"/>
                </a:solidFill>
              </a:endParaRPr>
            </a:p>
          </p:txBody>
        </p:sp>
        <p:cxnSp>
          <p:nvCxnSpPr>
            <p:cNvPr id="19" name="直線コネクタ 18"/>
            <p:cNvCxnSpPr>
              <a:stCxn id="6" idx="0"/>
              <a:endCxn id="17" idx="2"/>
            </p:cNvCxnSpPr>
            <p:nvPr/>
          </p:nvCxnSpPr>
          <p:spPr>
            <a:xfrm flipH="1" flipV="1">
              <a:off x="1291415" y="5261046"/>
              <a:ext cx="249855" cy="65422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375321" y="5354917"/>
              <a:ext cx="1411579" cy="584776"/>
            </a:xfrm>
            <a:prstGeom prst="rect">
              <a:avLst/>
            </a:prstGeom>
          </p:spPr>
          <p:txBody>
            <a:bodyPr wrap="square">
              <a:spAutoFit/>
            </a:bodyPr>
            <a:lstStyle/>
            <a:p>
              <a:r>
                <a:rPr lang="en-US" altLang="ja-JP" sz="1600" dirty="0" smtClean="0"/>
                <a:t>scan deployed </a:t>
              </a:r>
              <a:r>
                <a:rPr lang="en-US" altLang="ja-JP" sz="1600" dirty="0"/>
                <a:t>containers</a:t>
              </a:r>
            </a:p>
          </p:txBody>
        </p:sp>
      </p:grpSp>
      <p:grpSp>
        <p:nvGrpSpPr>
          <p:cNvPr id="30" name="Group 29"/>
          <p:cNvGrpSpPr/>
          <p:nvPr/>
        </p:nvGrpSpPr>
        <p:grpSpPr>
          <a:xfrm>
            <a:off x="2136244" y="3437797"/>
            <a:ext cx="3625795" cy="2656072"/>
            <a:chOff x="2136244" y="3437797"/>
            <a:chExt cx="3625795" cy="2656072"/>
          </a:xfrm>
        </p:grpSpPr>
        <p:cxnSp>
          <p:nvCxnSpPr>
            <p:cNvPr id="26" name="直線矢印コネクタ 25"/>
            <p:cNvCxnSpPr>
              <a:stCxn id="6" idx="3"/>
            </p:cNvCxnSpPr>
            <p:nvPr/>
          </p:nvCxnSpPr>
          <p:spPr>
            <a:xfrm flipV="1">
              <a:off x="2136244" y="3437797"/>
              <a:ext cx="3625795" cy="2656072"/>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2521643" y="5231805"/>
              <a:ext cx="1495964" cy="830997"/>
            </a:xfrm>
            <a:prstGeom prst="rect">
              <a:avLst/>
            </a:prstGeom>
          </p:spPr>
          <p:txBody>
            <a:bodyPr wrap="square">
              <a:spAutoFit/>
            </a:bodyPr>
            <a:lstStyle/>
            <a:p>
              <a:r>
                <a:rPr lang="ja-JP" altLang="en-US" sz="1600" dirty="0"/>
                <a:t>container configuration information</a:t>
              </a:r>
            </a:p>
          </p:txBody>
        </p:sp>
      </p:grpSp>
      <p:grpSp>
        <p:nvGrpSpPr>
          <p:cNvPr id="24" name="Group 23"/>
          <p:cNvGrpSpPr/>
          <p:nvPr/>
        </p:nvGrpSpPr>
        <p:grpSpPr>
          <a:xfrm>
            <a:off x="6120760" y="1034617"/>
            <a:ext cx="3013193" cy="917357"/>
            <a:chOff x="6120760" y="1034617"/>
            <a:chExt cx="3013193" cy="917357"/>
          </a:xfrm>
        </p:grpSpPr>
        <p:sp>
          <p:nvSpPr>
            <p:cNvPr id="51" name="Rounded Rectangle 64"/>
            <p:cNvSpPr/>
            <p:nvPr/>
          </p:nvSpPr>
          <p:spPr>
            <a:xfrm>
              <a:off x="7859177" y="1034617"/>
              <a:ext cx="1274776" cy="467718"/>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Thread Intelligence</a:t>
              </a:r>
              <a:endParaRPr lang="en-US" sz="1600" dirty="0">
                <a:solidFill>
                  <a:schemeClr val="tx1"/>
                </a:solidFill>
              </a:endParaRPr>
            </a:p>
          </p:txBody>
        </p:sp>
        <p:cxnSp>
          <p:nvCxnSpPr>
            <p:cNvPr id="52" name="直線矢印コネクタ 51"/>
            <p:cNvCxnSpPr>
              <a:stCxn id="51" idx="2"/>
              <a:endCxn id="23" idx="0"/>
            </p:cNvCxnSpPr>
            <p:nvPr/>
          </p:nvCxnSpPr>
          <p:spPr>
            <a:xfrm rot="5400000">
              <a:off x="7685472" y="1140877"/>
              <a:ext cx="449635" cy="1172559"/>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正方形/長方形 55"/>
            <p:cNvSpPr/>
            <p:nvPr/>
          </p:nvSpPr>
          <p:spPr>
            <a:xfrm>
              <a:off x="6120760" y="1326758"/>
              <a:ext cx="1796333" cy="584776"/>
            </a:xfrm>
            <a:prstGeom prst="rect">
              <a:avLst/>
            </a:prstGeom>
          </p:spPr>
          <p:txBody>
            <a:bodyPr wrap="square">
              <a:spAutoFit/>
            </a:bodyPr>
            <a:lstStyle/>
            <a:p>
              <a:r>
                <a:rPr lang="en-US" altLang="ja-JP" sz="1600" dirty="0" smtClean="0"/>
                <a:t>ingest threat data periodically</a:t>
              </a:r>
              <a:endParaRPr lang="ja-JP" altLang="en-US" sz="1600" dirty="0"/>
            </a:p>
          </p:txBody>
        </p:sp>
      </p:grpSp>
      <p:grpSp>
        <p:nvGrpSpPr>
          <p:cNvPr id="20" name="Group 19"/>
          <p:cNvGrpSpPr/>
          <p:nvPr/>
        </p:nvGrpSpPr>
        <p:grpSpPr>
          <a:xfrm>
            <a:off x="5789359" y="1951970"/>
            <a:ext cx="3069296" cy="1887216"/>
            <a:chOff x="5789359" y="1951970"/>
            <a:chExt cx="3069296" cy="1887216"/>
          </a:xfrm>
        </p:grpSpPr>
        <p:sp>
          <p:nvSpPr>
            <p:cNvPr id="23" name="Rounded Rectangle 64"/>
            <p:cNvSpPr/>
            <p:nvPr/>
          </p:nvSpPr>
          <p:spPr>
            <a:xfrm>
              <a:off x="5789359" y="1951970"/>
              <a:ext cx="3069296" cy="1887216"/>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1600" b="1" dirty="0" smtClean="0">
                  <a:solidFill>
                    <a:schemeClr val="tx1"/>
                  </a:solidFill>
                </a:rPr>
                <a:t>Vulnerability Scanner</a:t>
              </a:r>
            </a:p>
          </p:txBody>
        </p:sp>
        <p:sp>
          <p:nvSpPr>
            <p:cNvPr id="59" name="Rounded Rectangle 64"/>
            <p:cNvSpPr/>
            <p:nvPr/>
          </p:nvSpPr>
          <p:spPr>
            <a:xfrm>
              <a:off x="5955515" y="2492500"/>
              <a:ext cx="2808335" cy="35720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security configuration checks</a:t>
              </a:r>
              <a:endParaRPr lang="en-US" sz="1600" dirty="0">
                <a:solidFill>
                  <a:schemeClr val="tx1"/>
                </a:solidFill>
              </a:endParaRPr>
            </a:p>
          </p:txBody>
        </p:sp>
        <p:sp>
          <p:nvSpPr>
            <p:cNvPr id="60" name="Rounded Rectangle 64"/>
            <p:cNvSpPr/>
            <p:nvPr/>
          </p:nvSpPr>
          <p:spPr>
            <a:xfrm>
              <a:off x="5955515" y="2883234"/>
              <a:ext cx="2808335" cy="35720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package vulnerability detection</a:t>
              </a:r>
              <a:endParaRPr lang="en-US" sz="1600" dirty="0">
                <a:solidFill>
                  <a:schemeClr val="tx1"/>
                </a:solidFill>
              </a:endParaRPr>
            </a:p>
          </p:txBody>
        </p:sp>
        <p:sp>
          <p:nvSpPr>
            <p:cNvPr id="61" name="Rounded Rectangle 64"/>
            <p:cNvSpPr/>
            <p:nvPr/>
          </p:nvSpPr>
          <p:spPr>
            <a:xfrm>
              <a:off x="5948907" y="3280879"/>
              <a:ext cx="2808335" cy="35720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malware signature detection</a:t>
              </a:r>
              <a:endParaRPr lang="en-US" sz="1600" dirty="0">
                <a:solidFill>
                  <a:schemeClr val="tx1"/>
                </a:solidFill>
              </a:endParaRPr>
            </a:p>
          </p:txBody>
        </p:sp>
      </p:grpSp>
      <p:sp>
        <p:nvSpPr>
          <p:cNvPr id="3" name="Cloud 2"/>
          <p:cNvSpPr/>
          <p:nvPr/>
        </p:nvSpPr>
        <p:spPr>
          <a:xfrm>
            <a:off x="10748098" y="2405777"/>
            <a:ext cx="1234775" cy="979602"/>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solidFill>
                  <a:srgbClr val="000000"/>
                </a:solidFill>
              </a:rPr>
              <a:t>?</a:t>
            </a:r>
            <a:endParaRPr lang="en-US" sz="5400" dirty="0">
              <a:solidFill>
                <a:srgbClr val="000000"/>
              </a:solidFill>
            </a:endParaRPr>
          </a:p>
        </p:txBody>
      </p:sp>
      <p:grpSp>
        <p:nvGrpSpPr>
          <p:cNvPr id="27" name="Group 26"/>
          <p:cNvGrpSpPr/>
          <p:nvPr/>
        </p:nvGrpSpPr>
        <p:grpSpPr>
          <a:xfrm>
            <a:off x="8148267" y="2033714"/>
            <a:ext cx="3371416" cy="4336865"/>
            <a:chOff x="8148267" y="2033714"/>
            <a:chExt cx="3371416" cy="4336865"/>
          </a:xfrm>
        </p:grpSpPr>
        <p:sp>
          <p:nvSpPr>
            <p:cNvPr id="78" name="正方形/長方形 77"/>
            <p:cNvSpPr/>
            <p:nvPr/>
          </p:nvSpPr>
          <p:spPr>
            <a:xfrm>
              <a:off x="8816647" y="2033714"/>
              <a:ext cx="1943877" cy="830997"/>
            </a:xfrm>
            <a:prstGeom prst="rect">
              <a:avLst/>
            </a:prstGeom>
          </p:spPr>
          <p:txBody>
            <a:bodyPr wrap="square">
              <a:spAutoFit/>
            </a:bodyPr>
            <a:lstStyle/>
            <a:p>
              <a:r>
                <a:rPr lang="en-US" altLang="ja-JP" sz="1600" dirty="0" smtClean="0"/>
                <a:t>Notification </a:t>
              </a:r>
              <a:br>
                <a:rPr lang="en-US" altLang="ja-JP" sz="1600" dirty="0" smtClean="0"/>
              </a:br>
              <a:r>
                <a:rPr lang="en-US" altLang="ja-JP" sz="1600" smtClean="0"/>
                <a:t>+ summary </a:t>
              </a:r>
              <a:r>
                <a:rPr lang="en-US" altLang="ja-JP" sz="1600" dirty="0" smtClean="0"/>
                <a:t>of </a:t>
              </a:r>
              <a:r>
                <a:rPr lang="en-US" altLang="ja-JP" sz="1600" smtClean="0"/>
                <a:t>vulnerability findings</a:t>
              </a:r>
              <a:endParaRPr lang="ja-JP" altLang="en-US" sz="1600" dirty="0"/>
            </a:p>
          </p:txBody>
        </p:sp>
        <p:cxnSp>
          <p:nvCxnSpPr>
            <p:cNvPr id="85" name="直線矢印コネクタ 84"/>
            <p:cNvCxnSpPr>
              <a:stCxn id="23" idx="3"/>
              <a:endCxn id="3" idx="2"/>
            </p:cNvCxnSpPr>
            <p:nvPr/>
          </p:nvCxnSpPr>
          <p:spPr>
            <a:xfrm>
              <a:off x="8858655" y="2895578"/>
              <a:ext cx="1893273"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1" name="図 110"/>
            <p:cNvPicPr>
              <a:picLocks noChangeAspect="1"/>
            </p:cNvPicPr>
            <p:nvPr/>
          </p:nvPicPr>
          <p:blipFill>
            <a:blip r:embed="rId2"/>
            <a:stretch>
              <a:fillRect/>
            </a:stretch>
          </p:blipFill>
          <p:spPr>
            <a:xfrm>
              <a:off x="8148267" y="4153593"/>
              <a:ext cx="3371416" cy="1840140"/>
            </a:xfrm>
            <a:prstGeom prst="rect">
              <a:avLst/>
            </a:prstGeom>
          </p:spPr>
          <p:style>
            <a:lnRef idx="0">
              <a:schemeClr val="accent3"/>
            </a:lnRef>
            <a:fillRef idx="3">
              <a:schemeClr val="accent3"/>
            </a:fillRef>
            <a:effectRef idx="3">
              <a:schemeClr val="accent3"/>
            </a:effectRef>
            <a:fontRef idx="minor">
              <a:schemeClr val="lt1"/>
            </a:fontRef>
          </p:style>
        </p:pic>
        <p:sp>
          <p:nvSpPr>
            <p:cNvPr id="120" name="テキスト ボックス 119"/>
            <p:cNvSpPr txBox="1"/>
            <p:nvPr/>
          </p:nvSpPr>
          <p:spPr>
            <a:xfrm>
              <a:off x="8397516" y="6062802"/>
              <a:ext cx="2771687" cy="307777"/>
            </a:xfrm>
            <a:prstGeom prst="rect">
              <a:avLst/>
            </a:prstGeom>
            <a:noFill/>
          </p:spPr>
          <p:txBody>
            <a:bodyPr wrap="none" rtlCol="0">
              <a:spAutoFit/>
            </a:bodyPr>
            <a:lstStyle/>
            <a:p>
              <a:r>
                <a:rPr kumimoji="1" lang="en-US" altLang="ja-JP" sz="1400" i="1" dirty="0" smtClean="0">
                  <a:solidFill>
                    <a:srgbClr val="0070C0"/>
                  </a:solidFill>
                </a:rPr>
                <a:t>(Report </a:t>
              </a:r>
              <a:r>
                <a:rPr kumimoji="1" lang="en-US" altLang="ja-JP" sz="1400" i="1" dirty="0" smtClean="0">
                  <a:solidFill>
                    <a:srgbClr val="0070C0"/>
                  </a:solidFill>
                </a:rPr>
                <a:t>from Vulnerability </a:t>
              </a:r>
              <a:r>
                <a:rPr kumimoji="1" lang="en-US" altLang="ja-JP" sz="1400" i="1" dirty="0" smtClean="0">
                  <a:solidFill>
                    <a:srgbClr val="0070C0"/>
                  </a:solidFill>
                </a:rPr>
                <a:t>Advisor)</a:t>
              </a:r>
              <a:endParaRPr kumimoji="1" lang="ja-JP" altLang="en-US" sz="1400" i="1" dirty="0">
                <a:solidFill>
                  <a:srgbClr val="0070C0"/>
                </a:solidFill>
              </a:endParaRPr>
            </a:p>
          </p:txBody>
        </p:sp>
        <p:cxnSp>
          <p:nvCxnSpPr>
            <p:cNvPr id="34" name="直線コネクタ 21"/>
            <p:cNvCxnSpPr>
              <a:endCxn id="111" idx="0"/>
            </p:cNvCxnSpPr>
            <p:nvPr/>
          </p:nvCxnSpPr>
          <p:spPr>
            <a:xfrm>
              <a:off x="9833975" y="2895578"/>
              <a:ext cx="0" cy="1258015"/>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459579" y="1993280"/>
            <a:ext cx="1782532" cy="871431"/>
            <a:chOff x="4459579" y="1993280"/>
            <a:chExt cx="1782532" cy="871431"/>
          </a:xfrm>
        </p:grpSpPr>
        <p:sp>
          <p:nvSpPr>
            <p:cNvPr id="31" name="正方形/長方形 30"/>
            <p:cNvSpPr/>
            <p:nvPr/>
          </p:nvSpPr>
          <p:spPr>
            <a:xfrm>
              <a:off x="4652876" y="1993280"/>
              <a:ext cx="1589235" cy="830997"/>
            </a:xfrm>
            <a:prstGeom prst="rect">
              <a:avLst/>
            </a:prstGeom>
          </p:spPr>
          <p:txBody>
            <a:bodyPr wrap="square">
              <a:spAutoFit/>
            </a:bodyPr>
            <a:lstStyle/>
            <a:p>
              <a:r>
                <a:rPr lang="en-US" altLang="ja-JP" sz="1600" dirty="0" smtClean="0"/>
                <a:t>image </a:t>
              </a:r>
              <a:r>
                <a:rPr lang="ja-JP" altLang="en-US" sz="1600" dirty="0" smtClean="0"/>
                <a:t>configuration </a:t>
              </a:r>
              <a:r>
                <a:rPr lang="ja-JP" altLang="en-US" sz="1600" dirty="0"/>
                <a:t>information</a:t>
              </a:r>
            </a:p>
          </p:txBody>
        </p:sp>
        <p:cxnSp>
          <p:nvCxnSpPr>
            <p:cNvPr id="25" name="直線矢印コネクタ 24"/>
            <p:cNvCxnSpPr/>
            <p:nvPr/>
          </p:nvCxnSpPr>
          <p:spPr>
            <a:xfrm flipV="1">
              <a:off x="4459579" y="2860578"/>
              <a:ext cx="1314799" cy="413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97042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par>
                                <p:cTn id="23" presetID="22" presetClass="entr" presetSubtype="8"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VS Report Example</a:t>
            </a:r>
            <a:endParaRPr kumimoji="1" lang="ja-JP" altLang="en-US" dirty="0"/>
          </a:p>
        </p:txBody>
      </p:sp>
      <p:sp>
        <p:nvSpPr>
          <p:cNvPr id="8" name="コンテンツ プレースホルダー 7"/>
          <p:cNvSpPr>
            <a:spLocks noGrp="1"/>
          </p:cNvSpPr>
          <p:nvPr>
            <p:ph idx="1"/>
          </p:nvPr>
        </p:nvSpPr>
        <p:spPr>
          <a:xfrm>
            <a:off x="456365" y="1483981"/>
            <a:ext cx="11471031" cy="4351338"/>
          </a:xfrm>
          <a:noFill/>
        </p:spPr>
        <p:txBody>
          <a:bodyPr>
            <a:normAutofit/>
          </a:bodyPr>
          <a:lstStyle/>
          <a:p>
            <a:r>
              <a:rPr kumimoji="1" lang="en-US" altLang="ja-JP" sz="2400" dirty="0" smtClean="0"/>
              <a:t>Identify </a:t>
            </a:r>
            <a:r>
              <a:rPr kumimoji="1" lang="en-US" altLang="ja-JP" sz="2400" dirty="0"/>
              <a:t>specific software package versions in the container with disclosed </a:t>
            </a:r>
            <a:r>
              <a:rPr kumimoji="1" lang="en-US" altLang="ja-JP" sz="2400" dirty="0" smtClean="0"/>
              <a:t>vulnerabilities</a:t>
            </a:r>
          </a:p>
          <a:p>
            <a:endParaRPr kumimoji="1" lang="en-US" altLang="ja-JP" sz="2400" dirty="0" smtClean="0"/>
          </a:p>
          <a:p>
            <a:endParaRPr kumimoji="1" lang="en-US" altLang="ja-JP" sz="2400" dirty="0"/>
          </a:p>
          <a:p>
            <a:endParaRPr kumimoji="1" lang="en-US" altLang="ja-JP" sz="2400" dirty="0" smtClean="0"/>
          </a:p>
          <a:p>
            <a:endParaRPr kumimoji="1" lang="en-US" altLang="ja-JP" sz="2400" dirty="0" smtClean="0"/>
          </a:p>
          <a:p>
            <a:r>
              <a:rPr kumimoji="1" lang="en-US" altLang="ja-JP" sz="2400" dirty="0"/>
              <a:t>Identify </a:t>
            </a:r>
            <a:r>
              <a:rPr kumimoji="1" lang="en-US" altLang="ja-JP" sz="2400" dirty="0" smtClean="0"/>
              <a:t>specific </a:t>
            </a:r>
            <a:r>
              <a:rPr kumimoji="1" lang="en-US" altLang="ja-JP" sz="2400" dirty="0"/>
              <a:t>issues with the container </a:t>
            </a:r>
            <a:r>
              <a:rPr kumimoji="1" lang="en-US" altLang="ja-JP" sz="2400" dirty="0" smtClean="0"/>
              <a:t>configurations</a:t>
            </a:r>
            <a:endParaRPr kumimoji="1" lang="en-US" altLang="ja-JP" sz="2400" dirty="0"/>
          </a:p>
        </p:txBody>
      </p:sp>
      <p:pic>
        <p:nvPicPr>
          <p:cNvPr id="4" name="図 3"/>
          <p:cNvPicPr>
            <a:picLocks noChangeAspect="1"/>
          </p:cNvPicPr>
          <p:nvPr/>
        </p:nvPicPr>
        <p:blipFill>
          <a:blip r:embed="rId2"/>
          <a:stretch>
            <a:fillRect/>
          </a:stretch>
        </p:blipFill>
        <p:spPr>
          <a:xfrm>
            <a:off x="1266988" y="1937466"/>
            <a:ext cx="7717677" cy="1825541"/>
          </a:xfrm>
          <a:prstGeom prst="rect">
            <a:avLst/>
          </a:prstGeom>
        </p:spPr>
      </p:pic>
      <p:pic>
        <p:nvPicPr>
          <p:cNvPr id="7" name="図 6"/>
          <p:cNvPicPr>
            <a:picLocks noChangeAspect="1"/>
          </p:cNvPicPr>
          <p:nvPr/>
        </p:nvPicPr>
        <p:blipFill>
          <a:blip r:embed="rId3"/>
          <a:stretch>
            <a:fillRect/>
          </a:stretch>
        </p:blipFill>
        <p:spPr>
          <a:xfrm>
            <a:off x="1266990" y="4266690"/>
            <a:ext cx="9369287" cy="1688458"/>
          </a:xfrm>
          <a:prstGeom prst="rect">
            <a:avLst/>
          </a:prstGeom>
        </p:spPr>
      </p:pic>
    </p:spTree>
    <p:extLst>
      <p:ext uri="{BB962C8B-B14F-4D97-AF65-F5344CB8AC3E}">
        <p14:creationId xmlns:p14="http://schemas.microsoft.com/office/powerpoint/2010/main" val="4170097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800" dirty="0">
                <a:latin typeface="Big Caslon"/>
                <a:cs typeface="Big Caslon"/>
              </a:rPr>
              <a:t>Leveraging the </a:t>
            </a:r>
            <a:r>
              <a:rPr lang="en-US" sz="4800" dirty="0" err="1">
                <a:latin typeface="Big Caslon"/>
                <a:cs typeface="Big Caslon"/>
              </a:rPr>
              <a:t>Serverless</a:t>
            </a:r>
            <a:r>
              <a:rPr lang="en-US" sz="4800" dirty="0">
                <a:latin typeface="Big Caslon"/>
                <a:cs typeface="Big Caslon"/>
              </a:rPr>
              <a:t> Architecture for Securing Linux </a:t>
            </a:r>
            <a:r>
              <a:rPr lang="en-US" sz="4800" dirty="0" smtClean="0">
                <a:latin typeface="Big Caslon"/>
                <a:cs typeface="Big Caslon"/>
              </a:rPr>
              <a:t>Containers</a:t>
            </a:r>
            <a:endParaRPr lang="en-US" sz="4800" dirty="0">
              <a:latin typeface="Big Caslon"/>
              <a:cs typeface="Big Caslon"/>
            </a:endParaRPr>
          </a:p>
        </p:txBody>
      </p:sp>
      <p:cxnSp>
        <p:nvCxnSpPr>
          <p:cNvPr id="6" name="Straight Connector 5"/>
          <p:cNvCxnSpPr/>
          <p:nvPr/>
        </p:nvCxnSpPr>
        <p:spPr>
          <a:xfrm>
            <a:off x="1545998" y="2896357"/>
            <a:ext cx="8530605" cy="0"/>
          </a:xfrm>
          <a:prstGeom prst="line">
            <a:avLst/>
          </a:prstGeom>
          <a:ln w="57150" cmpd="sng"/>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2250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p:cNvSpPr/>
          <p:nvPr/>
        </p:nvSpPr>
        <p:spPr>
          <a:xfrm>
            <a:off x="4598729" y="4145652"/>
            <a:ext cx="3783491" cy="1641754"/>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1600" dirty="0" smtClean="0">
                <a:solidFill>
                  <a:schemeClr val="tx1"/>
                </a:solidFill>
              </a:rPr>
              <a:t>K8s Workers</a:t>
            </a:r>
            <a:endParaRPr lang="en-US" sz="1600" dirty="0">
              <a:solidFill>
                <a:schemeClr val="tx1"/>
              </a:solidFill>
            </a:endParaRPr>
          </a:p>
        </p:txBody>
      </p:sp>
      <p:sp>
        <p:nvSpPr>
          <p:cNvPr id="3" name="Rounded Rectangle 2"/>
          <p:cNvSpPr/>
          <p:nvPr/>
        </p:nvSpPr>
        <p:spPr>
          <a:xfrm>
            <a:off x="6667990" y="3131755"/>
            <a:ext cx="1464569" cy="50715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VS</a:t>
            </a:r>
            <a:endParaRPr lang="en-US" sz="1600" dirty="0">
              <a:solidFill>
                <a:schemeClr val="tx1"/>
              </a:solidFill>
            </a:endParaRPr>
          </a:p>
        </p:txBody>
      </p:sp>
      <p:sp>
        <p:nvSpPr>
          <p:cNvPr id="47" name="Rounded Rectangle 46"/>
          <p:cNvSpPr/>
          <p:nvPr/>
        </p:nvSpPr>
        <p:spPr>
          <a:xfrm>
            <a:off x="5458985" y="1422516"/>
            <a:ext cx="2440309" cy="1062808"/>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b" anchorCtr="0"/>
          <a:lstStyle/>
          <a:p>
            <a:pPr algn="ctr"/>
            <a:r>
              <a:rPr lang="en-US" sz="1600" dirty="0" err="1" smtClean="0">
                <a:solidFill>
                  <a:schemeClr val="tx1"/>
                </a:solidFill>
              </a:rPr>
              <a:t>OpenWhisk</a:t>
            </a:r>
            <a:endParaRPr lang="en-US" sz="1600" dirty="0">
              <a:solidFill>
                <a:schemeClr val="tx1"/>
              </a:solidFill>
            </a:endParaRPr>
          </a:p>
        </p:txBody>
      </p:sp>
      <p:pic>
        <p:nvPicPr>
          <p:cNvPr id="38" name="Picture 37"/>
          <p:cNvPicPr>
            <a:picLocks noChangeAspect="1"/>
          </p:cNvPicPr>
          <p:nvPr/>
        </p:nvPicPr>
        <p:blipFill>
          <a:blip r:embed="rId2">
            <a:duotone>
              <a:schemeClr val="bg2">
                <a:shade val="45000"/>
                <a:satMod val="135000"/>
              </a:schemeClr>
              <a:prstClr val="white"/>
            </a:duotone>
          </a:blip>
          <a:stretch>
            <a:fillRect/>
          </a:stretch>
        </p:blipFill>
        <p:spPr>
          <a:xfrm>
            <a:off x="2956731" y="3054282"/>
            <a:ext cx="793871" cy="595403"/>
          </a:xfrm>
          <a:prstGeom prst="rect">
            <a:avLst/>
          </a:prstGeom>
        </p:spPr>
      </p:pic>
      <p:sp>
        <p:nvSpPr>
          <p:cNvPr id="64" name="Rounded Rectangle 63"/>
          <p:cNvSpPr/>
          <p:nvPr/>
        </p:nvSpPr>
        <p:spPr>
          <a:xfrm>
            <a:off x="4622009" y="3097079"/>
            <a:ext cx="1464569" cy="509809"/>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K8s API server</a:t>
            </a:r>
            <a:endParaRPr lang="en-US" sz="1600" dirty="0">
              <a:solidFill>
                <a:schemeClr val="tx1"/>
              </a:solidFill>
            </a:endParaRPr>
          </a:p>
        </p:txBody>
      </p:sp>
      <p:sp>
        <p:nvSpPr>
          <p:cNvPr id="41" name="Rounded Rectangle 40"/>
          <p:cNvSpPr/>
          <p:nvPr/>
        </p:nvSpPr>
        <p:spPr>
          <a:xfrm>
            <a:off x="4466077" y="4059402"/>
            <a:ext cx="3783491" cy="1641754"/>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sz="1600" dirty="0" smtClean="0">
                <a:solidFill>
                  <a:schemeClr val="tx1"/>
                </a:solidFill>
              </a:rPr>
              <a:t>K8s Workers</a:t>
            </a:r>
            <a:endParaRPr lang="en-US" sz="1600" dirty="0">
              <a:solidFill>
                <a:schemeClr val="tx1"/>
              </a:solidFill>
            </a:endParaRPr>
          </a:p>
        </p:txBody>
      </p:sp>
      <p:cxnSp>
        <p:nvCxnSpPr>
          <p:cNvPr id="42" name="Straight Arrow Connector 41"/>
          <p:cNvCxnSpPr>
            <a:stCxn id="64" idx="1"/>
            <a:endCxn id="38" idx="3"/>
          </p:cNvCxnSpPr>
          <p:nvPr/>
        </p:nvCxnSpPr>
        <p:spPr>
          <a:xfrm flipH="1">
            <a:off x="3750602" y="3351975"/>
            <a:ext cx="871407" cy="0"/>
          </a:xfrm>
          <a:prstGeom prst="straightConnector1">
            <a:avLst/>
          </a:prstGeom>
          <a:ln>
            <a:solidFill>
              <a:schemeClr val="accent1">
                <a:lumMod val="60000"/>
                <a:lumOff val="40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353663" y="2816973"/>
            <a:ext cx="1261884" cy="276999"/>
          </a:xfrm>
          <a:prstGeom prst="rect">
            <a:avLst/>
          </a:prstGeom>
        </p:spPr>
        <p:txBody>
          <a:bodyPr wrap="none">
            <a:spAutoFit/>
          </a:bodyPr>
          <a:lstStyle/>
          <a:p>
            <a:r>
              <a:rPr lang="en-US" sz="1200" dirty="0" smtClean="0"/>
              <a:t>CRUD operations</a:t>
            </a:r>
            <a:endParaRPr lang="en-US" sz="1200" dirty="0"/>
          </a:p>
        </p:txBody>
      </p:sp>
      <p:cxnSp>
        <p:nvCxnSpPr>
          <p:cNvPr id="48" name="Straight Arrow Connector 47"/>
          <p:cNvCxnSpPr/>
          <p:nvPr/>
        </p:nvCxnSpPr>
        <p:spPr>
          <a:xfrm>
            <a:off x="5036173" y="3706359"/>
            <a:ext cx="0" cy="1458988"/>
          </a:xfrm>
          <a:prstGeom prst="straightConnector1">
            <a:avLst/>
          </a:prstGeom>
          <a:ln>
            <a:solidFill>
              <a:schemeClr val="bg1">
                <a:lumMod val="6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47"/>
          <p:cNvCxnSpPr>
            <a:stCxn id="3" idx="2"/>
          </p:cNvCxnSpPr>
          <p:nvPr/>
        </p:nvCxnSpPr>
        <p:spPr>
          <a:xfrm>
            <a:off x="7400276" y="3638901"/>
            <a:ext cx="1" cy="1526446"/>
          </a:xfrm>
          <a:prstGeom prst="straightConnector1">
            <a:avLst/>
          </a:prstGeom>
          <a:ln>
            <a:solidFill>
              <a:schemeClr val="bg1">
                <a:lumMod val="6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47"/>
          <p:cNvCxnSpPr>
            <a:endCxn id="3" idx="0"/>
          </p:cNvCxnSpPr>
          <p:nvPr/>
        </p:nvCxnSpPr>
        <p:spPr>
          <a:xfrm rot="16200000" flipH="1">
            <a:off x="6780435" y="2511909"/>
            <a:ext cx="659653" cy="580029"/>
          </a:xfrm>
          <a:prstGeom prst="bentConnector3">
            <a:avLst>
              <a:gd name="adj1" fmla="val 50000"/>
            </a:avLst>
          </a:prstGeom>
          <a:ln>
            <a:solidFill>
              <a:srgbClr val="8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6501145" y="5165356"/>
            <a:ext cx="1586603" cy="35720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VS-agent</a:t>
            </a:r>
            <a:endParaRPr lang="en-US" sz="1600" dirty="0">
              <a:solidFill>
                <a:schemeClr val="tx1"/>
              </a:solidFill>
            </a:endParaRPr>
          </a:p>
        </p:txBody>
      </p:sp>
      <p:sp>
        <p:nvSpPr>
          <p:cNvPr id="72" name="Rounded Rectangle 71"/>
          <p:cNvSpPr/>
          <p:nvPr/>
        </p:nvSpPr>
        <p:spPr>
          <a:xfrm>
            <a:off x="4777933" y="5165356"/>
            <a:ext cx="1586603" cy="35720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SEO</a:t>
            </a:r>
            <a:endParaRPr lang="en-US" sz="1600" dirty="0">
              <a:solidFill>
                <a:schemeClr val="tx1"/>
              </a:solidFill>
            </a:endParaRPr>
          </a:p>
        </p:txBody>
      </p:sp>
      <p:sp>
        <p:nvSpPr>
          <p:cNvPr id="78" name="Rounded Rectangle 77"/>
          <p:cNvSpPr/>
          <p:nvPr/>
        </p:nvSpPr>
        <p:spPr>
          <a:xfrm>
            <a:off x="5427649" y="4563028"/>
            <a:ext cx="1586603" cy="35720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Pods</a:t>
            </a:r>
            <a:endParaRPr lang="en-US" sz="1600" dirty="0">
              <a:solidFill>
                <a:schemeClr val="tx1"/>
              </a:solidFill>
            </a:endParaRPr>
          </a:p>
        </p:txBody>
      </p:sp>
      <p:sp>
        <p:nvSpPr>
          <p:cNvPr id="82" name="Rounded Rectangle 81"/>
          <p:cNvSpPr/>
          <p:nvPr/>
        </p:nvSpPr>
        <p:spPr>
          <a:xfrm>
            <a:off x="5560297" y="4636048"/>
            <a:ext cx="1586603" cy="35720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Pods</a:t>
            </a:r>
            <a:endParaRPr lang="en-US" sz="1600" dirty="0">
              <a:solidFill>
                <a:schemeClr val="tx1"/>
              </a:solidFill>
            </a:endParaRPr>
          </a:p>
        </p:txBody>
      </p:sp>
      <p:sp>
        <p:nvSpPr>
          <p:cNvPr id="87" name="Rounded Rectangle 86"/>
          <p:cNvSpPr/>
          <p:nvPr/>
        </p:nvSpPr>
        <p:spPr>
          <a:xfrm>
            <a:off x="4772297" y="3196552"/>
            <a:ext cx="1464569" cy="509809"/>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K8s API server</a:t>
            </a:r>
            <a:endParaRPr lang="en-US" sz="1600" dirty="0">
              <a:solidFill>
                <a:schemeClr val="tx1"/>
              </a:solidFill>
            </a:endParaRPr>
          </a:p>
        </p:txBody>
      </p:sp>
      <p:sp>
        <p:nvSpPr>
          <p:cNvPr id="31" name="Folded Corner 30"/>
          <p:cNvSpPr/>
          <p:nvPr/>
        </p:nvSpPr>
        <p:spPr>
          <a:xfrm>
            <a:off x="5934993" y="1501897"/>
            <a:ext cx="1129131" cy="555651"/>
          </a:xfrm>
          <a:prstGeom prst="foldedCorner">
            <a:avLst/>
          </a:prstGeom>
          <a:solidFill>
            <a:srgbClr val="FFFFFF"/>
          </a:solidFill>
          <a:ln>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i="1" dirty="0" smtClean="0">
                <a:solidFill>
                  <a:srgbClr val="000000"/>
                </a:solidFill>
              </a:rPr>
              <a:t>Policies</a:t>
            </a:r>
            <a:endParaRPr lang="en-US" sz="1600" i="1" dirty="0">
              <a:solidFill>
                <a:srgbClr val="000000"/>
              </a:solidFill>
            </a:endParaRPr>
          </a:p>
        </p:txBody>
      </p:sp>
      <p:sp>
        <p:nvSpPr>
          <p:cNvPr id="88" name="Folded Corner 87"/>
          <p:cNvSpPr/>
          <p:nvPr/>
        </p:nvSpPr>
        <p:spPr>
          <a:xfrm>
            <a:off x="6012613" y="1574915"/>
            <a:ext cx="1129131" cy="555651"/>
          </a:xfrm>
          <a:prstGeom prst="foldedCorner">
            <a:avLst/>
          </a:prstGeom>
          <a:solidFill>
            <a:srgbClr val="FFFFFF"/>
          </a:solidFill>
          <a:ln>
            <a:solidFill>
              <a:srgbClr val="17375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i="1" dirty="0" smtClean="0">
                <a:solidFill>
                  <a:srgbClr val="000000"/>
                </a:solidFill>
              </a:rPr>
              <a:t>Policies</a:t>
            </a:r>
            <a:endParaRPr lang="en-US" sz="1600" i="1" dirty="0">
              <a:solidFill>
                <a:srgbClr val="000000"/>
              </a:solidFill>
            </a:endParaRPr>
          </a:p>
        </p:txBody>
      </p:sp>
      <p:cxnSp>
        <p:nvCxnSpPr>
          <p:cNvPr id="89" name="Straight Arrow Connector 41"/>
          <p:cNvCxnSpPr>
            <a:stCxn id="31" idx="1"/>
            <a:endCxn id="38" idx="0"/>
          </p:cNvCxnSpPr>
          <p:nvPr/>
        </p:nvCxnSpPr>
        <p:spPr>
          <a:xfrm rot="10800000" flipV="1">
            <a:off x="3353663" y="1779730"/>
            <a:ext cx="2581332" cy="1274551"/>
          </a:xfrm>
          <a:prstGeom prst="bentConnector2">
            <a:avLst/>
          </a:prstGeom>
          <a:ln>
            <a:solidFill>
              <a:schemeClr val="accent1">
                <a:lumMod val="60000"/>
                <a:lumOff val="40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0" name="Rectangle 89"/>
          <p:cNvSpPr/>
          <p:nvPr/>
        </p:nvSpPr>
        <p:spPr>
          <a:xfrm>
            <a:off x="3021742" y="1313305"/>
            <a:ext cx="2014431" cy="523220"/>
          </a:xfrm>
          <a:prstGeom prst="rect">
            <a:avLst/>
          </a:prstGeom>
        </p:spPr>
        <p:txBody>
          <a:bodyPr wrap="none">
            <a:spAutoFit/>
          </a:bodyPr>
          <a:lstStyle/>
          <a:p>
            <a:pPr algn="ctr"/>
            <a:r>
              <a:rPr lang="en-US" sz="1200" dirty="0" smtClean="0"/>
              <a:t>Add/Remove/</a:t>
            </a:r>
            <a:r>
              <a:rPr lang="en-US" sz="1200" dirty="0" smtClean="0"/>
              <a:t>Modify</a:t>
            </a:r>
          </a:p>
          <a:p>
            <a:pPr algn="ctr"/>
            <a:r>
              <a:rPr lang="en-US" sz="1600" b="1" i="1" dirty="0">
                <a:solidFill>
                  <a:srgbClr val="0000FF"/>
                </a:solidFill>
              </a:rPr>
              <a:t>Action based </a:t>
            </a:r>
            <a:r>
              <a:rPr lang="en-US" sz="1600" b="1" i="1" dirty="0" smtClean="0">
                <a:solidFill>
                  <a:srgbClr val="0000FF"/>
                </a:solidFill>
              </a:rPr>
              <a:t>policies</a:t>
            </a:r>
            <a:endParaRPr lang="en-US" sz="1600" b="1" i="1" dirty="0">
              <a:solidFill>
                <a:srgbClr val="0000FF"/>
              </a:solidFill>
            </a:endParaRPr>
          </a:p>
        </p:txBody>
      </p:sp>
      <p:cxnSp>
        <p:nvCxnSpPr>
          <p:cNvPr id="61" name="Straight Arrow Connector 47"/>
          <p:cNvCxnSpPr/>
          <p:nvPr/>
        </p:nvCxnSpPr>
        <p:spPr>
          <a:xfrm rot="5400000">
            <a:off x="5568629" y="2391296"/>
            <a:ext cx="598519" cy="786581"/>
          </a:xfrm>
          <a:prstGeom prst="bentConnector3">
            <a:avLst>
              <a:gd name="adj1" fmla="val 50000"/>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3" name="Title 1"/>
          <p:cNvSpPr>
            <a:spLocks noGrp="1"/>
          </p:cNvSpPr>
          <p:nvPr>
            <p:ph type="title"/>
          </p:nvPr>
        </p:nvSpPr>
        <p:spPr/>
        <p:txBody>
          <a:bodyPr/>
          <a:lstStyle/>
          <a:p>
            <a:r>
              <a:rPr lang="en-US" dirty="0" smtClean="0"/>
              <a:t>Introducing </a:t>
            </a:r>
            <a:r>
              <a:rPr lang="en-US" dirty="0" err="1" smtClean="0"/>
              <a:t>OpenWhisk</a:t>
            </a:r>
            <a:endParaRPr lang="en-US" dirty="0"/>
          </a:p>
        </p:txBody>
      </p:sp>
      <p:sp>
        <p:nvSpPr>
          <p:cNvPr id="24" name="Cloud 23"/>
          <p:cNvSpPr/>
          <p:nvPr/>
        </p:nvSpPr>
        <p:spPr>
          <a:xfrm>
            <a:off x="4881616" y="1252994"/>
            <a:ext cx="4063094" cy="1429801"/>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solidFill>
                  <a:srgbClr val="000000"/>
                </a:solidFill>
              </a:rPr>
              <a:t>?</a:t>
            </a:r>
            <a:endParaRPr lang="en-US" sz="5400" dirty="0">
              <a:solidFill>
                <a:srgbClr val="000000"/>
              </a:solidFill>
            </a:endParaRPr>
          </a:p>
        </p:txBody>
      </p:sp>
    </p:spTree>
    <p:extLst>
      <p:ext uri="{BB962C8B-B14F-4D97-AF65-F5344CB8AC3E}">
        <p14:creationId xmlns:p14="http://schemas.microsoft.com/office/powerpoint/2010/main" val="1638746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1500"/>
                                        <p:tgtEl>
                                          <p:spTgt spid="24"/>
                                        </p:tgtEl>
                                      </p:cBhvr>
                                    </p:animEffect>
                                    <p:set>
                                      <p:cBhvr>
                                        <p:cTn id="7" dur="1" fill="hold">
                                          <p:stCondLst>
                                            <p:cond delay="1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OpenWhisk</a:t>
            </a:r>
            <a:r>
              <a:rPr lang="en-US" dirty="0" smtClean="0"/>
              <a:t>?</a:t>
            </a:r>
            <a:endParaRPr lang="en-US" dirty="0"/>
          </a:p>
        </p:txBody>
      </p:sp>
      <p:sp>
        <p:nvSpPr>
          <p:cNvPr id="3" name="コンテンツ プレースホルダー 2"/>
          <p:cNvSpPr txBox="1">
            <a:spLocks/>
          </p:cNvSpPr>
          <p:nvPr/>
        </p:nvSpPr>
        <p:spPr>
          <a:xfrm>
            <a:off x="303678" y="1607736"/>
            <a:ext cx="7880243" cy="391885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dirty="0" err="1" smtClean="0"/>
              <a:t>OpenWhisk</a:t>
            </a:r>
            <a:r>
              <a:rPr lang="en-US" altLang="ja-JP" dirty="0" smtClean="0"/>
              <a:t> is the Glue between VS and K8s, it </a:t>
            </a:r>
            <a:r>
              <a:rPr lang="en-US" altLang="ja-JP" dirty="0" smtClean="0">
                <a:solidFill>
                  <a:srgbClr val="0000FF"/>
                </a:solidFill>
              </a:rPr>
              <a:t>enables</a:t>
            </a:r>
            <a:r>
              <a:rPr lang="en-US" altLang="ja-JP" dirty="0" smtClean="0"/>
              <a:t>:</a:t>
            </a:r>
          </a:p>
          <a:p>
            <a:pPr lvl="1"/>
            <a:r>
              <a:rPr lang="en-US" altLang="ja-JP" dirty="0" smtClean="0">
                <a:solidFill>
                  <a:srgbClr val="0000FF"/>
                </a:solidFill>
              </a:rPr>
              <a:t>Different</a:t>
            </a:r>
            <a:r>
              <a:rPr lang="en-US" altLang="ja-JP" dirty="0" smtClean="0"/>
              <a:t> </a:t>
            </a:r>
            <a:r>
              <a:rPr lang="en-US" altLang="ja-JP" dirty="0" smtClean="0">
                <a:solidFill>
                  <a:srgbClr val="0000FF"/>
                </a:solidFill>
              </a:rPr>
              <a:t>policies</a:t>
            </a:r>
            <a:r>
              <a:rPr lang="en-US" altLang="ja-JP" dirty="0" smtClean="0"/>
              <a:t> for different users</a:t>
            </a:r>
          </a:p>
          <a:p>
            <a:pPr lvl="1"/>
            <a:r>
              <a:rPr lang="en-US" altLang="ja-JP" dirty="0" smtClean="0">
                <a:solidFill>
                  <a:srgbClr val="0000FF"/>
                </a:solidFill>
              </a:rPr>
              <a:t>Multiple</a:t>
            </a:r>
            <a:r>
              <a:rPr lang="en-US" altLang="ja-JP" dirty="0" smtClean="0"/>
              <a:t> </a:t>
            </a:r>
            <a:r>
              <a:rPr lang="en-US" altLang="ja-JP" dirty="0" smtClean="0">
                <a:solidFill>
                  <a:srgbClr val="0000FF"/>
                </a:solidFill>
              </a:rPr>
              <a:t>Clusters</a:t>
            </a:r>
            <a:r>
              <a:rPr lang="en-US" altLang="ja-JP" dirty="0" smtClean="0"/>
              <a:t> register to the same </a:t>
            </a:r>
            <a:r>
              <a:rPr lang="en-US" altLang="ja-JP" dirty="0" err="1" smtClean="0"/>
              <a:t>OpenWhisk</a:t>
            </a:r>
            <a:r>
              <a:rPr lang="en-US" altLang="ja-JP" dirty="0" smtClean="0"/>
              <a:t> deployment</a:t>
            </a:r>
            <a:endParaRPr kumimoji="1" lang="en-US" altLang="ja-JP" dirty="0"/>
          </a:p>
          <a:p>
            <a:pPr lvl="1"/>
            <a:r>
              <a:rPr kumimoji="1" lang="en-US" altLang="ja-JP" dirty="0" smtClean="0">
                <a:solidFill>
                  <a:srgbClr val="0000FF"/>
                </a:solidFill>
              </a:rPr>
              <a:t>Central</a:t>
            </a:r>
            <a:r>
              <a:rPr kumimoji="1" lang="en-US" altLang="ja-JP" dirty="0" smtClean="0"/>
              <a:t> </a:t>
            </a:r>
            <a:r>
              <a:rPr kumimoji="1" lang="en-US" altLang="ja-JP" dirty="0" smtClean="0">
                <a:solidFill>
                  <a:srgbClr val="0000FF"/>
                </a:solidFill>
              </a:rPr>
              <a:t>point</a:t>
            </a:r>
            <a:r>
              <a:rPr kumimoji="1" lang="en-US" altLang="ja-JP" dirty="0" smtClean="0"/>
              <a:t> of policy management across clusters</a:t>
            </a:r>
            <a:endParaRPr lang="en-US" altLang="ja-JP" dirty="0" smtClean="0"/>
          </a:p>
        </p:txBody>
      </p:sp>
      <p:pic>
        <p:nvPicPr>
          <p:cNvPr id="4" name="Picture 3" descr="p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920" y="2008102"/>
            <a:ext cx="3719859" cy="3003380"/>
          </a:xfrm>
          <a:prstGeom prst="rect">
            <a:avLst/>
          </a:prstGeom>
        </p:spPr>
      </p:pic>
      <p:sp>
        <p:nvSpPr>
          <p:cNvPr id="5" name="Rectangle 4"/>
          <p:cNvSpPr/>
          <p:nvPr/>
        </p:nvSpPr>
        <p:spPr>
          <a:xfrm>
            <a:off x="8242580" y="2388377"/>
            <a:ext cx="1559554" cy="276999"/>
          </a:xfrm>
          <a:prstGeom prst="rect">
            <a:avLst/>
          </a:prstGeom>
        </p:spPr>
        <p:txBody>
          <a:bodyPr wrap="none">
            <a:spAutoFit/>
          </a:bodyPr>
          <a:lstStyle/>
          <a:p>
            <a:pPr algn="ctr"/>
            <a:r>
              <a:rPr lang="en-US" sz="1200" b="1" i="1" dirty="0">
                <a:solidFill>
                  <a:srgbClr val="0000FF"/>
                </a:solidFill>
              </a:rPr>
              <a:t>Action based policies</a:t>
            </a:r>
            <a:endParaRPr lang="en-US" sz="1200" b="1" i="1" dirty="0">
              <a:solidFill>
                <a:srgbClr val="0000FF"/>
              </a:solidFill>
            </a:endParaRPr>
          </a:p>
        </p:txBody>
      </p:sp>
    </p:spTree>
    <p:extLst>
      <p:ext uri="{BB962C8B-B14F-4D97-AF65-F5344CB8AC3E}">
        <p14:creationId xmlns:p14="http://schemas.microsoft.com/office/powerpoint/2010/main" val="8504123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Report API </a:t>
            </a:r>
            <a:r>
              <a:rPr kumimoji="1" lang="en-US" altLang="ja-JP" dirty="0"/>
              <a:t>and </a:t>
            </a:r>
            <a:r>
              <a:rPr kumimoji="1" lang="en-US" altLang="ja-JP" dirty="0" smtClean="0"/>
              <a:t>Notifications on </a:t>
            </a:r>
            <a:r>
              <a:rPr kumimoji="1" lang="en-US" altLang="ja-JP" dirty="0" smtClean="0"/>
              <a:t>Vulnerability Scanner</a:t>
            </a:r>
            <a:endParaRPr kumimoji="1" lang="ja-JP" altLang="en-US" dirty="0"/>
          </a:p>
        </p:txBody>
      </p:sp>
      <p:sp>
        <p:nvSpPr>
          <p:cNvPr id="3" name="コンテンツ プレースホルダー 2"/>
          <p:cNvSpPr>
            <a:spLocks noGrp="1"/>
          </p:cNvSpPr>
          <p:nvPr>
            <p:ph idx="1"/>
          </p:nvPr>
        </p:nvSpPr>
        <p:spPr>
          <a:xfrm>
            <a:off x="1195756" y="1607736"/>
            <a:ext cx="10143703" cy="3918858"/>
          </a:xfrm>
        </p:spPr>
        <p:txBody>
          <a:bodyPr>
            <a:normAutofit fontScale="92500" lnSpcReduction="20000"/>
          </a:bodyPr>
          <a:lstStyle/>
          <a:p>
            <a:r>
              <a:rPr lang="en-US" altLang="ja-JP" dirty="0" smtClean="0"/>
              <a:t>Supports </a:t>
            </a:r>
            <a:r>
              <a:rPr lang="en-US" altLang="ja-JP" dirty="0"/>
              <a:t>scans for </a:t>
            </a:r>
            <a:r>
              <a:rPr lang="en-US" altLang="ja-JP" b="1" dirty="0">
                <a:solidFill>
                  <a:srgbClr val="0000FF"/>
                </a:solidFill>
              </a:rPr>
              <a:t>multiple registered </a:t>
            </a:r>
            <a:r>
              <a:rPr lang="en-US" altLang="ja-JP" b="1" dirty="0" smtClean="0">
                <a:solidFill>
                  <a:srgbClr val="0000FF"/>
                </a:solidFill>
              </a:rPr>
              <a:t>Kubernetes </a:t>
            </a:r>
            <a:r>
              <a:rPr lang="en-US" altLang="ja-JP" dirty="0" smtClean="0"/>
              <a:t>clusters.</a:t>
            </a:r>
          </a:p>
          <a:p>
            <a:r>
              <a:rPr lang="en-US" altLang="ja-JP" dirty="0" smtClean="0"/>
              <a:t>Provide </a:t>
            </a:r>
            <a:r>
              <a:rPr lang="en-US" altLang="ja-JP" b="1" dirty="0" err="1" smtClean="0">
                <a:solidFill>
                  <a:srgbClr val="0000FF"/>
                </a:solidFill>
              </a:rPr>
              <a:t>RESTful</a:t>
            </a:r>
            <a:r>
              <a:rPr lang="en-US" altLang="ja-JP" b="1" dirty="0" smtClean="0">
                <a:solidFill>
                  <a:srgbClr val="0000FF"/>
                </a:solidFill>
              </a:rPr>
              <a:t> </a:t>
            </a:r>
            <a:r>
              <a:rPr lang="en-US" altLang="ja-JP" b="1" dirty="0">
                <a:solidFill>
                  <a:srgbClr val="0000FF"/>
                </a:solidFill>
              </a:rPr>
              <a:t>APIs </a:t>
            </a:r>
            <a:r>
              <a:rPr lang="en-US" altLang="ja-JP" dirty="0"/>
              <a:t>for access to </a:t>
            </a:r>
            <a:r>
              <a:rPr lang="en-US" altLang="ja-JP" dirty="0" smtClean="0"/>
              <a:t>Vulnerability </a:t>
            </a:r>
            <a:r>
              <a:rPr lang="en-US" altLang="ja-JP" dirty="0"/>
              <a:t>reports for each </a:t>
            </a:r>
            <a:r>
              <a:rPr lang="en-US" altLang="ja-JP" dirty="0" smtClean="0"/>
              <a:t>container</a:t>
            </a:r>
          </a:p>
          <a:p>
            <a:r>
              <a:rPr lang="en-US" altLang="ja-JP" dirty="0" smtClean="0"/>
              <a:t>Use authentication token to </a:t>
            </a:r>
            <a:r>
              <a:rPr lang="en-US" altLang="ja-JP" b="1" dirty="0" smtClean="0">
                <a:solidFill>
                  <a:srgbClr val="0000FF"/>
                </a:solidFill>
              </a:rPr>
              <a:t>restrict access </a:t>
            </a:r>
            <a:r>
              <a:rPr lang="en-US" altLang="ja-JP" dirty="0" smtClean="0"/>
              <a:t>to </a:t>
            </a:r>
            <a:r>
              <a:rPr lang="en-US" altLang="ja-JP" dirty="0"/>
              <a:t>cluster data at the granularity of Kubernetes namespaces</a:t>
            </a:r>
            <a:r>
              <a:rPr lang="en-US" altLang="ja-JP" dirty="0" smtClean="0"/>
              <a:t>.</a:t>
            </a:r>
          </a:p>
          <a:p>
            <a:r>
              <a:rPr lang="en-US" altLang="ja-JP" b="1" dirty="0" smtClean="0">
                <a:solidFill>
                  <a:srgbClr val="0000FF"/>
                </a:solidFill>
              </a:rPr>
              <a:t>Notify events </a:t>
            </a:r>
            <a:r>
              <a:rPr lang="en-US" altLang="ja-JP" dirty="0" smtClean="0"/>
              <a:t>with new </a:t>
            </a:r>
            <a:r>
              <a:rPr lang="en-US" altLang="ja-JP" b="1" dirty="0" smtClean="0">
                <a:solidFill>
                  <a:srgbClr val="0000FF"/>
                </a:solidFill>
              </a:rPr>
              <a:t>vulnerability findings </a:t>
            </a:r>
            <a:r>
              <a:rPr lang="en-US" altLang="ja-JP" dirty="0" smtClean="0"/>
              <a:t>to registered </a:t>
            </a:r>
            <a:r>
              <a:rPr lang="en-US" altLang="ja-JP" dirty="0" err="1" smtClean="0"/>
              <a:t>OpenWhisk</a:t>
            </a:r>
            <a:r>
              <a:rPr lang="en-US" altLang="ja-JP" dirty="0" smtClean="0"/>
              <a:t> API endpoints.</a:t>
            </a:r>
            <a:endParaRPr lang="en-US" altLang="ja-JP" dirty="0"/>
          </a:p>
          <a:p>
            <a:r>
              <a:rPr lang="en-US" altLang="ja-JP" dirty="0" smtClean="0"/>
              <a:t>Trigger </a:t>
            </a:r>
            <a:r>
              <a:rPr lang="en-US" altLang="ja-JP" b="1" dirty="0">
                <a:solidFill>
                  <a:srgbClr val="0000FF"/>
                </a:solidFill>
              </a:rPr>
              <a:t>action invocations </a:t>
            </a:r>
            <a:r>
              <a:rPr lang="en-US" altLang="ja-JP" dirty="0"/>
              <a:t>to the </a:t>
            </a:r>
            <a:r>
              <a:rPr lang="en-US" altLang="ja-JP" b="1" dirty="0" err="1">
                <a:solidFill>
                  <a:srgbClr val="0000FF"/>
                </a:solidFill>
              </a:rPr>
              <a:t>OpenWhisk</a:t>
            </a:r>
            <a:r>
              <a:rPr lang="en-US" altLang="ja-JP" b="1" dirty="0">
                <a:solidFill>
                  <a:srgbClr val="0000FF"/>
                </a:solidFill>
              </a:rPr>
              <a:t> API endpoints </a:t>
            </a:r>
            <a:r>
              <a:rPr lang="en-US" altLang="ja-JP" dirty="0"/>
              <a:t>registered for the K</a:t>
            </a:r>
            <a:r>
              <a:rPr lang="en-US" altLang="ja-JP" dirty="0" smtClean="0"/>
              <a:t>ubernetes </a:t>
            </a:r>
            <a:r>
              <a:rPr lang="en-US" altLang="ja-JP" dirty="0"/>
              <a:t>cluster. </a:t>
            </a:r>
          </a:p>
          <a:p>
            <a:endParaRPr kumimoji="1" lang="ja-JP" altLang="en-US" dirty="0"/>
          </a:p>
        </p:txBody>
      </p:sp>
    </p:spTree>
    <p:extLst>
      <p:ext uri="{BB962C8B-B14F-4D97-AF65-F5344CB8AC3E}">
        <p14:creationId xmlns:p14="http://schemas.microsoft.com/office/powerpoint/2010/main" val="2971204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40876"/>
            <a:ext cx="10363200" cy="1470025"/>
          </a:xfrm>
        </p:spPr>
        <p:txBody>
          <a:bodyPr>
            <a:normAutofit fontScale="90000"/>
          </a:bodyPr>
          <a:lstStyle/>
          <a:p>
            <a:r>
              <a:rPr lang="en-US" sz="4800" dirty="0">
                <a:latin typeface="Big Caslon"/>
                <a:cs typeface="Big Caslon"/>
              </a:rPr>
              <a:t>Leveraging the </a:t>
            </a:r>
            <a:r>
              <a:rPr lang="en-US" sz="4800" dirty="0" err="1">
                <a:latin typeface="Big Caslon"/>
                <a:cs typeface="Big Caslon"/>
              </a:rPr>
              <a:t>Serverless</a:t>
            </a:r>
            <a:r>
              <a:rPr lang="en-US" sz="4800" dirty="0">
                <a:latin typeface="Big Caslon"/>
                <a:cs typeface="Big Caslon"/>
              </a:rPr>
              <a:t> Architecture for Securing Linux </a:t>
            </a:r>
            <a:r>
              <a:rPr lang="en-US" sz="4800" dirty="0" smtClean="0">
                <a:latin typeface="Big Caslon"/>
                <a:cs typeface="Big Caslon"/>
              </a:rPr>
              <a:t>Containers</a:t>
            </a:r>
            <a:endParaRPr lang="en-US" sz="4800" dirty="0">
              <a:latin typeface="Big Caslon"/>
              <a:cs typeface="Big Caslon"/>
            </a:endParaRPr>
          </a:p>
        </p:txBody>
      </p:sp>
      <p:cxnSp>
        <p:nvCxnSpPr>
          <p:cNvPr id="6" name="Straight Connector 5"/>
          <p:cNvCxnSpPr/>
          <p:nvPr/>
        </p:nvCxnSpPr>
        <p:spPr>
          <a:xfrm>
            <a:off x="3147213" y="3600451"/>
            <a:ext cx="5976945" cy="0"/>
          </a:xfrm>
          <a:prstGeom prst="line">
            <a:avLst/>
          </a:prstGeom>
          <a:ln w="57150" cmpd="sng"/>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898102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3" name="Content Placeholder 2"/>
          <p:cNvSpPr>
            <a:spLocks noGrp="1"/>
          </p:cNvSpPr>
          <p:nvPr>
            <p:ph idx="1"/>
          </p:nvPr>
        </p:nvSpPr>
        <p:spPr/>
        <p:txBody>
          <a:bodyPr/>
          <a:lstStyle/>
          <a:p>
            <a:r>
              <a:rPr lang="en-US" dirty="0" smtClean="0"/>
              <a:t>User creates action with known URL endpoint</a:t>
            </a:r>
            <a:r>
              <a:rPr lang="en-US" dirty="0" smtClean="0"/>
              <a:t>:</a:t>
            </a:r>
          </a:p>
          <a:p>
            <a:pPr lvl="1"/>
            <a:r>
              <a:rPr lang="en-US" dirty="0" smtClean="0">
                <a:solidFill>
                  <a:schemeClr val="tx1">
                    <a:lumMod val="50000"/>
                    <a:lumOff val="50000"/>
                  </a:schemeClr>
                </a:solidFill>
              </a:rPr>
              <a:t>	https</a:t>
            </a:r>
            <a:r>
              <a:rPr lang="en-US" dirty="0">
                <a:solidFill>
                  <a:schemeClr val="tx1">
                    <a:lumMod val="50000"/>
                    <a:lumOff val="50000"/>
                  </a:schemeClr>
                </a:solidFill>
              </a:rPr>
              <a:t>://openwhisk.ng.bluemix.net/api/v1/web</a:t>
            </a:r>
            <a:r>
              <a:rPr lang="en-US" dirty="0" smtClean="0">
                <a:solidFill>
                  <a:schemeClr val="tx1">
                    <a:lumMod val="50000"/>
                    <a:lumOff val="50000"/>
                  </a:schemeClr>
                </a:solidFill>
              </a:rPr>
              <a:t>/&lt;</a:t>
            </a:r>
            <a:r>
              <a:rPr lang="en-US" dirty="0" smtClean="0">
                <a:solidFill>
                  <a:srgbClr val="FF0000"/>
                </a:solidFill>
              </a:rPr>
              <a:t>USER</a:t>
            </a:r>
            <a:r>
              <a:rPr lang="en-US" dirty="0" smtClean="0">
                <a:solidFill>
                  <a:schemeClr val="tx1">
                    <a:lumMod val="50000"/>
                    <a:lumOff val="50000"/>
                  </a:schemeClr>
                </a:solidFill>
              </a:rPr>
              <a:t>&gt;/policy</a:t>
            </a:r>
            <a:endParaRPr lang="en-US" dirty="0">
              <a:solidFill>
                <a:schemeClr val="tx1">
                  <a:lumMod val="50000"/>
                  <a:lumOff val="50000"/>
                </a:schemeClr>
              </a:solidFill>
            </a:endParaRPr>
          </a:p>
          <a:p>
            <a:r>
              <a:rPr lang="en-US" dirty="0" smtClean="0"/>
              <a:t>Vulnerability Scanner posts vulnerability notification to </a:t>
            </a:r>
            <a:r>
              <a:rPr lang="en-US" b="1" dirty="0" smtClean="0">
                <a:solidFill>
                  <a:srgbClr val="0000FF"/>
                </a:solidFill>
              </a:rPr>
              <a:t>policy </a:t>
            </a:r>
            <a:r>
              <a:rPr lang="en-US" b="1" dirty="0" smtClean="0">
                <a:solidFill>
                  <a:srgbClr val="0000FF"/>
                </a:solidFill>
              </a:rPr>
              <a:t>endpoint</a:t>
            </a:r>
            <a:endParaRPr lang="en-US" b="1" dirty="0" smtClean="0">
              <a:solidFill>
                <a:srgbClr val="0000FF"/>
              </a:solidFill>
            </a:endParaRPr>
          </a:p>
          <a:p>
            <a:endParaRPr lang="en-US" dirty="0"/>
          </a:p>
        </p:txBody>
      </p:sp>
      <p:sp>
        <p:nvSpPr>
          <p:cNvPr id="4" name="TextBox 3"/>
          <p:cNvSpPr txBox="1"/>
          <p:nvPr/>
        </p:nvSpPr>
        <p:spPr>
          <a:xfrm>
            <a:off x="2829730" y="4013144"/>
            <a:ext cx="6515283" cy="2062103"/>
          </a:xfrm>
          <a:prstGeom prst="rect">
            <a:avLst/>
          </a:prstGeom>
          <a:noFill/>
        </p:spPr>
        <p:txBody>
          <a:bodyPr wrap="square" rtlCol="0">
            <a:spAutoFit/>
          </a:bodyPr>
          <a:lstStyle/>
          <a:p>
            <a:r>
              <a:rPr lang="en-US" dirty="0">
                <a:latin typeface="Courier New"/>
                <a:cs typeface="Courier New"/>
              </a:rPr>
              <a:t> </a:t>
            </a:r>
            <a:r>
              <a:rPr lang="en-US" dirty="0" smtClean="0">
                <a:latin typeface="Courier New"/>
                <a:cs typeface="Courier New"/>
              </a:rPr>
              <a:t>    </a:t>
            </a:r>
            <a:r>
              <a:rPr lang="en-US" sz="2800" dirty="0" smtClean="0">
                <a:latin typeface="Courier New"/>
                <a:cs typeface="Courier New"/>
              </a:rPr>
              <a:t>{</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smtClean="0">
                <a:solidFill>
                  <a:schemeClr val="accent2">
                    <a:lumMod val="50000"/>
                  </a:schemeClr>
                </a:solidFill>
                <a:latin typeface="Courier New"/>
                <a:cs typeface="Courier New"/>
              </a:rPr>
              <a:t>“</a:t>
            </a:r>
            <a:r>
              <a:rPr lang="en-US" dirty="0" err="1" smtClean="0">
                <a:solidFill>
                  <a:schemeClr val="accent2">
                    <a:lumMod val="50000"/>
                  </a:schemeClr>
                </a:solidFill>
                <a:latin typeface="Courier New"/>
                <a:cs typeface="Courier New"/>
              </a:rPr>
              <a:t>clusterid</a:t>
            </a:r>
            <a:r>
              <a:rPr lang="en-US" dirty="0" smtClean="0">
                <a:solidFill>
                  <a:schemeClr val="accent2">
                    <a:lumMod val="50000"/>
                  </a:schemeClr>
                </a:solidFill>
                <a:latin typeface="Courier New"/>
                <a:cs typeface="Courier New"/>
              </a:rPr>
              <a:t>”: “xyz”,</a:t>
            </a:r>
            <a:br>
              <a:rPr lang="en-US" dirty="0" smtClean="0">
                <a:solidFill>
                  <a:schemeClr val="accent2">
                    <a:lumMod val="50000"/>
                  </a:schemeClr>
                </a:solidFill>
                <a:latin typeface="Courier New"/>
                <a:cs typeface="Courier New"/>
              </a:rPr>
            </a:br>
            <a:r>
              <a:rPr lang="en-US" dirty="0" smtClean="0">
                <a:solidFill>
                  <a:schemeClr val="accent2">
                    <a:lumMod val="50000"/>
                  </a:schemeClr>
                </a:solidFill>
                <a:latin typeface="Courier New"/>
                <a:cs typeface="Courier New"/>
              </a:rPr>
              <a:t>	“</a:t>
            </a:r>
            <a:r>
              <a:rPr lang="en-US" dirty="0" err="1" smtClean="0">
                <a:solidFill>
                  <a:schemeClr val="accent2">
                    <a:lumMod val="50000"/>
                  </a:schemeClr>
                </a:solidFill>
                <a:latin typeface="Courier New"/>
                <a:cs typeface="Courier New"/>
              </a:rPr>
              <a:t>podid</a:t>
            </a:r>
            <a:r>
              <a:rPr lang="en-US" dirty="0" smtClean="0">
                <a:solidFill>
                  <a:schemeClr val="accent2">
                    <a:lumMod val="50000"/>
                  </a:schemeClr>
                </a:solidFill>
                <a:latin typeface="Courier New"/>
                <a:cs typeface="Courier New"/>
              </a:rPr>
              <a:t>”: “</a:t>
            </a:r>
            <a:r>
              <a:rPr lang="en-US" dirty="0" err="1" smtClean="0">
                <a:solidFill>
                  <a:schemeClr val="accent2">
                    <a:lumMod val="50000"/>
                  </a:schemeClr>
                </a:solidFill>
                <a:latin typeface="Courier New"/>
                <a:cs typeface="Courier New"/>
              </a:rPr>
              <a:t>nginx</a:t>
            </a:r>
            <a:r>
              <a:rPr lang="en-US" dirty="0" smtClean="0">
                <a:solidFill>
                  <a:schemeClr val="accent2">
                    <a:lumMod val="50000"/>
                  </a:schemeClr>
                </a:solidFill>
                <a:latin typeface="Courier New"/>
                <a:cs typeface="Courier New"/>
              </a:rPr>
              <a:t>-</a:t>
            </a:r>
            <a:r>
              <a:rPr lang="is-IS" dirty="0" smtClean="0">
                <a:solidFill>
                  <a:schemeClr val="accent2">
                    <a:lumMod val="50000"/>
                  </a:schemeClr>
                </a:solidFill>
                <a:latin typeface="Courier New"/>
                <a:cs typeface="Courier New"/>
              </a:rPr>
              <a:t> 3382653011-3p4p0</a:t>
            </a:r>
            <a:r>
              <a:rPr lang="en-US" dirty="0" smtClean="0">
                <a:solidFill>
                  <a:schemeClr val="accent2">
                    <a:lumMod val="50000"/>
                  </a:schemeClr>
                </a:solidFill>
                <a:latin typeface="Courier New"/>
                <a:cs typeface="Courier New"/>
              </a:rPr>
              <a:t>”,</a:t>
            </a:r>
            <a:br>
              <a:rPr lang="en-US" dirty="0" smtClean="0">
                <a:solidFill>
                  <a:schemeClr val="accent2">
                    <a:lumMod val="50000"/>
                  </a:schemeClr>
                </a:solidFill>
                <a:latin typeface="Courier New"/>
                <a:cs typeface="Courier New"/>
              </a:rPr>
            </a:br>
            <a:r>
              <a:rPr lang="en-US" dirty="0" smtClean="0">
                <a:solidFill>
                  <a:schemeClr val="accent2">
                    <a:lumMod val="50000"/>
                  </a:schemeClr>
                </a:solidFill>
                <a:latin typeface="Courier New"/>
                <a:cs typeface="Courier New"/>
              </a:rPr>
              <a:t>	“</a:t>
            </a:r>
            <a:r>
              <a:rPr lang="en-US" dirty="0" err="1" smtClean="0">
                <a:solidFill>
                  <a:schemeClr val="accent2">
                    <a:lumMod val="50000"/>
                  </a:schemeClr>
                </a:solidFill>
                <a:latin typeface="Courier New"/>
                <a:cs typeface="Courier New"/>
              </a:rPr>
              <a:t>vulnerability_type</a:t>
            </a:r>
            <a:r>
              <a:rPr lang="en-US" dirty="0" smtClean="0">
                <a:solidFill>
                  <a:schemeClr val="accent2">
                    <a:lumMod val="50000"/>
                  </a:schemeClr>
                </a:solidFill>
                <a:latin typeface="Courier New"/>
                <a:cs typeface="Courier New"/>
              </a:rPr>
              <a:t>”: “package”,</a:t>
            </a:r>
            <a:br>
              <a:rPr lang="en-US" dirty="0" smtClean="0">
                <a:solidFill>
                  <a:schemeClr val="accent2">
                    <a:lumMod val="50000"/>
                  </a:schemeClr>
                </a:solidFill>
                <a:latin typeface="Courier New"/>
                <a:cs typeface="Courier New"/>
              </a:rPr>
            </a:br>
            <a:r>
              <a:rPr lang="en-US" dirty="0" smtClean="0">
                <a:solidFill>
                  <a:schemeClr val="accent2">
                    <a:lumMod val="50000"/>
                  </a:schemeClr>
                </a:solidFill>
                <a:latin typeface="Courier New"/>
                <a:cs typeface="Courier New"/>
              </a:rPr>
              <a:t>	“</a:t>
            </a:r>
            <a:r>
              <a:rPr lang="en-US" dirty="0" err="1" smtClean="0">
                <a:solidFill>
                  <a:schemeClr val="accent2">
                    <a:lumMod val="50000"/>
                  </a:schemeClr>
                </a:solidFill>
                <a:latin typeface="Courier New"/>
                <a:cs typeface="Courier New"/>
              </a:rPr>
              <a:t>vulnerability_status</a:t>
            </a:r>
            <a:r>
              <a:rPr lang="en-US" dirty="0" smtClean="0">
                <a:solidFill>
                  <a:schemeClr val="accent2">
                    <a:lumMod val="50000"/>
                  </a:schemeClr>
                </a:solidFill>
                <a:latin typeface="Courier New"/>
                <a:cs typeface="Courier New"/>
              </a:rPr>
              <a:t>”: “vulnerable”</a:t>
            </a:r>
            <a:r>
              <a:rPr lang="en-US" dirty="0">
                <a:latin typeface="Courier New"/>
                <a:cs typeface="Courier New"/>
              </a:rPr>
              <a:t/>
            </a:r>
            <a:br>
              <a:rPr lang="en-US" dirty="0">
                <a:latin typeface="Courier New"/>
                <a:cs typeface="Courier New"/>
              </a:rPr>
            </a:br>
            <a:r>
              <a:rPr lang="en-US" dirty="0" smtClean="0">
                <a:latin typeface="Courier New"/>
                <a:cs typeface="Courier New"/>
              </a:rPr>
              <a:t>    </a:t>
            </a:r>
            <a:r>
              <a:rPr lang="en-US" sz="2800" dirty="0" smtClean="0">
                <a:latin typeface="Courier New"/>
                <a:cs typeface="Courier New"/>
              </a:rPr>
              <a:t> }</a:t>
            </a:r>
            <a:endParaRPr lang="en-US" sz="2800" dirty="0">
              <a:latin typeface="Courier New"/>
              <a:cs typeface="Courier New"/>
            </a:endParaRPr>
          </a:p>
        </p:txBody>
      </p:sp>
      <p:sp>
        <p:nvSpPr>
          <p:cNvPr id="6" name="Line Callout 2 5"/>
          <p:cNvSpPr/>
          <p:nvPr/>
        </p:nvSpPr>
        <p:spPr>
          <a:xfrm>
            <a:off x="8760842" y="1199443"/>
            <a:ext cx="3010135" cy="400759"/>
          </a:xfrm>
          <a:prstGeom prst="borderCallout2">
            <a:avLst>
              <a:gd name="adj1" fmla="val 98267"/>
              <a:gd name="adj2" fmla="val 49589"/>
              <a:gd name="adj3" fmla="val 267062"/>
              <a:gd name="adj4" fmla="val 21045"/>
              <a:gd name="adj5" fmla="val 267077"/>
              <a:gd name="adj6" fmla="val -7369"/>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i="1" dirty="0" smtClean="0">
                <a:solidFill>
                  <a:srgbClr val="000000"/>
                </a:solidFill>
              </a:rPr>
              <a:t>Per User Policy!</a:t>
            </a:r>
          </a:p>
        </p:txBody>
      </p:sp>
    </p:spTree>
    <p:extLst>
      <p:ext uri="{BB962C8B-B14F-4D97-AF65-F5344CB8AC3E}">
        <p14:creationId xmlns:p14="http://schemas.microsoft.com/office/powerpoint/2010/main" val="2902125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1800" dirty="0">
                <a:latin typeface="Courier" charset="0"/>
                <a:ea typeface="Courier" charset="0"/>
                <a:cs typeface="Courier" charset="0"/>
              </a:rPr>
              <a:t>import </a:t>
            </a:r>
            <a:r>
              <a:rPr lang="en-US" sz="1800" dirty="0" smtClean="0">
                <a:latin typeface="Courier" charset="0"/>
                <a:ea typeface="Courier" charset="0"/>
                <a:cs typeface="Courier" charset="0"/>
              </a:rPr>
              <a:t>vs</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import </a:t>
            </a:r>
            <a:r>
              <a:rPr lang="en-US" sz="1800" dirty="0" err="1">
                <a:latin typeface="Courier" charset="0"/>
                <a:ea typeface="Courier" charset="0"/>
                <a:cs typeface="Courier" charset="0"/>
              </a:rPr>
              <a:t>kubernetes</a:t>
            </a:r>
            <a:r>
              <a:rPr lang="en-US" sz="1800" dirty="0">
                <a:latin typeface="Courier" charset="0"/>
                <a:ea typeface="Courier" charset="0"/>
                <a:cs typeface="Courier" charset="0"/>
              </a:rPr>
              <a:t> </a:t>
            </a:r>
            <a:r>
              <a:rPr lang="en-US" sz="1800" dirty="0" smtClean="0">
                <a:latin typeface="Courier" charset="0"/>
                <a:ea typeface="Courier" charset="0"/>
                <a:cs typeface="Courier" charset="0"/>
              </a:rPr>
              <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a:r>
            <a:br>
              <a:rPr lang="en-US" sz="1800" dirty="0" smtClean="0">
                <a:latin typeface="Courier" charset="0"/>
                <a:ea typeface="Courier" charset="0"/>
                <a:cs typeface="Courier" charset="0"/>
              </a:rPr>
            </a:br>
            <a:r>
              <a:rPr lang="en-US" sz="1800" dirty="0" err="1" smtClean="0">
                <a:latin typeface="Courier" charset="0"/>
                <a:ea typeface="Courier" charset="0"/>
                <a:cs typeface="Courier" charset="0"/>
              </a:rPr>
              <a:t>def</a:t>
            </a:r>
            <a:r>
              <a:rPr lang="en-US" sz="1800" dirty="0" smtClean="0">
                <a:latin typeface="Courier" charset="0"/>
                <a:ea typeface="Courier" charset="0"/>
                <a:cs typeface="Courier" charset="0"/>
              </a:rPr>
              <a:t> </a:t>
            </a:r>
            <a:r>
              <a:rPr lang="en-US" sz="1800" dirty="0">
                <a:latin typeface="Courier" charset="0"/>
                <a:ea typeface="Courier" charset="0"/>
                <a:cs typeface="Courier" charset="0"/>
              </a:rPr>
              <a:t>main(</a:t>
            </a:r>
            <a:r>
              <a:rPr lang="en-US" sz="1800" dirty="0" err="1">
                <a:latin typeface="Courier" charset="0"/>
                <a:ea typeface="Courier" charset="0"/>
                <a:cs typeface="Courier" charset="0"/>
              </a:rPr>
              <a:t>params</a:t>
            </a:r>
            <a:r>
              <a:rPr lang="en-US" sz="1800" dirty="0" smtClean="0">
                <a:latin typeface="Courier" charset="0"/>
                <a:ea typeface="Courier" charset="0"/>
                <a:cs typeface="Courier" charset="0"/>
              </a:rPr>
              <a:t>):</a:t>
            </a:r>
            <a:br>
              <a:rPr lang="en-US" sz="1800" dirty="0" smtClean="0">
                <a:latin typeface="Courier" charset="0"/>
                <a:ea typeface="Courier" charset="0"/>
                <a:cs typeface="Courier" charset="0"/>
              </a:rPr>
            </a:br>
            <a:r>
              <a:rPr lang="en-US" sz="1800" dirty="0">
                <a:latin typeface="Courier" charset="0"/>
                <a:ea typeface="Courier" charset="0"/>
                <a:cs typeface="Courier" charset="0"/>
              </a:rPr>
              <a:t> </a:t>
            </a:r>
            <a:r>
              <a:rPr lang="en-US" sz="1800" dirty="0" smtClean="0">
                <a:latin typeface="Courier" charset="0"/>
                <a:ea typeface="Courier" charset="0"/>
                <a:cs typeface="Courier" charset="0"/>
              </a:rPr>
              <a:t>   findings </a:t>
            </a:r>
            <a:r>
              <a:rPr lang="en-US" sz="1800" dirty="0">
                <a:latin typeface="Courier" charset="0"/>
                <a:ea typeface="Courier" charset="0"/>
                <a:cs typeface="Courier" charset="0"/>
              </a:rPr>
              <a:t>= </a:t>
            </a:r>
            <a:r>
              <a:rPr lang="en-US" sz="1800" dirty="0" err="1">
                <a:latin typeface="Courier" charset="0"/>
                <a:ea typeface="Courier" charset="0"/>
                <a:cs typeface="Courier" charset="0"/>
              </a:rPr>
              <a:t>vs.get_findings</a:t>
            </a:r>
            <a:r>
              <a:rPr lang="en-US" sz="1800" dirty="0">
                <a:latin typeface="Courier" charset="0"/>
                <a:ea typeface="Courier" charset="0"/>
                <a:cs typeface="Courier" charset="0"/>
              </a:rPr>
              <a:t>(</a:t>
            </a:r>
            <a:r>
              <a:rPr lang="en-US" sz="1800" dirty="0" err="1">
                <a:latin typeface="Courier" charset="0"/>
                <a:ea typeface="Courier" charset="0"/>
                <a:cs typeface="Courier" charset="0"/>
              </a:rPr>
              <a:t>pod_id</a:t>
            </a:r>
            <a:r>
              <a:rPr lang="en-US" sz="1800" dirty="0">
                <a:latin typeface="Courier" charset="0"/>
                <a:ea typeface="Courier" charset="0"/>
                <a:cs typeface="Courier" charset="0"/>
              </a:rPr>
              <a:t>, timestamp) </a:t>
            </a:r>
            <a:r>
              <a:rPr lang="en-US" sz="1800" dirty="0" smtClean="0">
                <a:latin typeface="Courier" charset="0"/>
                <a:ea typeface="Courier" charset="0"/>
                <a:cs typeface="Courier" charset="0"/>
              </a:rPr>
              <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vulnerable_packages</a:t>
            </a:r>
            <a:r>
              <a:rPr lang="en-US" sz="1800" dirty="0" smtClean="0">
                <a:latin typeface="Courier" charset="0"/>
                <a:ea typeface="Courier" charset="0"/>
                <a:cs typeface="Courier" charset="0"/>
              </a:rPr>
              <a:t> </a:t>
            </a:r>
            <a:r>
              <a:rPr lang="en-US" sz="1800" dirty="0">
                <a:latin typeface="Courier" charset="0"/>
                <a:ea typeface="Courier" charset="0"/>
                <a:cs typeface="Courier" charset="0"/>
              </a:rPr>
              <a:t>= findings['</a:t>
            </a:r>
            <a:r>
              <a:rPr lang="en-US" sz="1800" dirty="0" err="1">
                <a:latin typeface="Courier" charset="0"/>
                <a:ea typeface="Courier" charset="0"/>
                <a:cs typeface="Courier" charset="0"/>
              </a:rPr>
              <a:t>vulnerable_packages</a:t>
            </a:r>
            <a:r>
              <a:rPr lang="en-US" sz="1800" dirty="0">
                <a:latin typeface="Courier" charset="0"/>
                <a:ea typeface="Courier" charset="0"/>
                <a:cs typeface="Courier" charset="0"/>
              </a:rPr>
              <a:t>'] </a:t>
            </a:r>
            <a:r>
              <a:rPr lang="en-US" sz="1800" dirty="0" smtClean="0">
                <a:latin typeface="Courier" charset="0"/>
                <a:ea typeface="Courier" charset="0"/>
                <a:cs typeface="Courier" charset="0"/>
              </a:rPr>
              <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insecure_configs</a:t>
            </a:r>
            <a:r>
              <a:rPr lang="en-US" sz="1800" dirty="0" smtClean="0">
                <a:latin typeface="Courier" charset="0"/>
                <a:ea typeface="Courier" charset="0"/>
                <a:cs typeface="Courier" charset="0"/>
              </a:rPr>
              <a:t> </a:t>
            </a:r>
            <a:r>
              <a:rPr lang="en-US" sz="1800" dirty="0">
                <a:latin typeface="Courier" charset="0"/>
                <a:ea typeface="Courier" charset="0"/>
                <a:cs typeface="Courier" charset="0"/>
              </a:rPr>
              <a:t>= findings['</a:t>
            </a:r>
            <a:r>
              <a:rPr lang="en-US" sz="1800" dirty="0" err="1">
                <a:latin typeface="Courier" charset="0"/>
                <a:ea typeface="Courier" charset="0"/>
                <a:cs typeface="Courier" charset="0"/>
              </a:rPr>
              <a:t>insecure_configurations</a:t>
            </a:r>
            <a:r>
              <a:rPr lang="en-US" sz="1800" dirty="0">
                <a:latin typeface="Courier" charset="0"/>
                <a:ea typeface="Courier" charset="0"/>
                <a:cs typeface="Courier" charset="0"/>
              </a:rPr>
              <a:t>'] </a:t>
            </a:r>
            <a:r>
              <a:rPr lang="en-US" sz="1800" dirty="0" smtClean="0">
                <a:latin typeface="Courier" charset="0"/>
                <a:ea typeface="Courier" charset="0"/>
                <a:cs typeface="Courier" charset="0"/>
              </a:rPr>
              <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if </a:t>
            </a:r>
            <a:r>
              <a:rPr lang="en-US" sz="1800" dirty="0" err="1">
                <a:latin typeface="Courier" charset="0"/>
                <a:ea typeface="Courier" charset="0"/>
                <a:cs typeface="Courier" charset="0"/>
              </a:rPr>
              <a:t>len</a:t>
            </a:r>
            <a:r>
              <a:rPr lang="en-US" sz="1800" dirty="0">
                <a:latin typeface="Courier" charset="0"/>
                <a:ea typeface="Courier" charset="0"/>
                <a:cs typeface="Courier" charset="0"/>
              </a:rPr>
              <a:t>(</a:t>
            </a:r>
            <a:r>
              <a:rPr lang="en-US" sz="1800" b="1" dirty="0" err="1">
                <a:latin typeface="Courier" charset="0"/>
                <a:ea typeface="Courier" charset="0"/>
                <a:cs typeface="Courier" charset="0"/>
              </a:rPr>
              <a:t>vulnerable_packages</a:t>
            </a:r>
            <a:r>
              <a:rPr lang="en-US" sz="1800" dirty="0">
                <a:latin typeface="Courier" charset="0"/>
                <a:ea typeface="Courier" charset="0"/>
                <a:cs typeface="Courier" charset="0"/>
              </a:rPr>
              <a:t>) &gt; 0: </a:t>
            </a:r>
            <a:r>
              <a:rPr lang="en-US" sz="1800" dirty="0" smtClean="0">
                <a:latin typeface="Courier" charset="0"/>
                <a:ea typeface="Courier" charset="0"/>
                <a:cs typeface="Courier" charset="0"/>
              </a:rPr>
              <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kubernetes.snapshot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pod_id</a:t>
            </a:r>
            <a:r>
              <a:rPr lang="en-US" sz="1800" dirty="0">
                <a:latin typeface="Courier" charset="0"/>
                <a:ea typeface="Courier" charset="0"/>
                <a:cs typeface="Courier" charset="0"/>
              </a:rPr>
              <a:t>) </a:t>
            </a:r>
            <a:r>
              <a:rPr lang="en-US" sz="1800" dirty="0" err="1" smtClean="0">
                <a:latin typeface="Courier" charset="0"/>
                <a:ea typeface="Courier" charset="0"/>
                <a:cs typeface="Courier" charset="0"/>
              </a:rPr>
              <a:t>kubernetes.</a:t>
            </a:r>
            <a:r>
              <a:rPr lang="en-US" sz="1800" b="1" dirty="0" err="1" smtClean="0">
                <a:solidFill>
                  <a:srgbClr val="FF0000"/>
                </a:solidFill>
                <a:latin typeface="Courier" charset="0"/>
                <a:ea typeface="Courier" charset="0"/>
                <a:cs typeface="Courier" charset="0"/>
              </a:rPr>
              <a:t>terminate_graceful</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pod_id</a:t>
            </a:r>
            <a:r>
              <a:rPr lang="en-US" sz="1800" dirty="0" smtClean="0">
                <a:latin typeface="Courier" charset="0"/>
                <a:ea typeface="Courier" charset="0"/>
                <a:cs typeface="Courier" charset="0"/>
              </a:rPr>
              <a:t>)</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return </a:t>
            </a:r>
            <a:r>
              <a:rPr lang="en-US" sz="1800" dirty="0">
                <a:latin typeface="Courier" charset="0"/>
                <a:ea typeface="Courier" charset="0"/>
                <a:cs typeface="Courier" charset="0"/>
              </a:rPr>
              <a:t>{'text': 'Deleted pod ' + </a:t>
            </a:r>
            <a:r>
              <a:rPr lang="en-US" sz="1800" dirty="0" err="1">
                <a:latin typeface="Courier" charset="0"/>
                <a:ea typeface="Courier" charset="0"/>
                <a:cs typeface="Courier" charset="0"/>
              </a:rPr>
              <a:t>pod_id</a:t>
            </a:r>
            <a:r>
              <a:rPr lang="en-US" sz="1800" dirty="0">
                <a:latin typeface="Courier" charset="0"/>
                <a:ea typeface="Courier" charset="0"/>
                <a:cs typeface="Courier" charset="0"/>
              </a:rPr>
              <a:t> } </a:t>
            </a:r>
            <a:r>
              <a:rPr lang="en-US" sz="1800" dirty="0" smtClean="0">
                <a:latin typeface="Courier" charset="0"/>
                <a:ea typeface="Courier" charset="0"/>
                <a:cs typeface="Courier" charset="0"/>
              </a:rPr>
              <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if </a:t>
            </a:r>
            <a:r>
              <a:rPr lang="en-US" sz="1800" dirty="0">
                <a:latin typeface="Courier" charset="0"/>
                <a:ea typeface="Courier" charset="0"/>
                <a:cs typeface="Courier" charset="0"/>
              </a:rPr>
              <a:t>'</a:t>
            </a:r>
            <a:r>
              <a:rPr lang="en-US" sz="1800" b="1" dirty="0" err="1">
                <a:latin typeface="Courier" charset="0"/>
                <a:ea typeface="Courier" charset="0"/>
                <a:cs typeface="Courier" charset="0"/>
              </a:rPr>
              <a:t>remote_shell_installed</a:t>
            </a:r>
            <a:r>
              <a:rPr lang="en-US" sz="1800" dirty="0">
                <a:latin typeface="Courier" charset="0"/>
                <a:ea typeface="Courier" charset="0"/>
                <a:cs typeface="Courier" charset="0"/>
              </a:rPr>
              <a:t>' in </a:t>
            </a:r>
            <a:r>
              <a:rPr lang="en-US" sz="1800" dirty="0" err="1" smtClean="0">
                <a:latin typeface="Courier" charset="0"/>
                <a:ea typeface="Courier" charset="0"/>
                <a:cs typeface="Courier" charset="0"/>
              </a:rPr>
              <a:t>insecure_configs</a:t>
            </a:r>
            <a:r>
              <a:rPr lang="en-US" sz="1800" dirty="0" smtClean="0">
                <a:latin typeface="Courier" charset="0"/>
                <a:ea typeface="Courier" charset="0"/>
                <a:cs typeface="Courier" charset="0"/>
              </a:rPr>
              <a:t>:</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kubernetes.</a:t>
            </a:r>
            <a:r>
              <a:rPr lang="en-US" sz="1800" b="1" dirty="0" err="1" smtClean="0">
                <a:solidFill>
                  <a:srgbClr val="FF0000"/>
                </a:solidFill>
                <a:latin typeface="Courier" charset="0"/>
                <a:ea typeface="Courier" charset="0"/>
                <a:cs typeface="Courier" charset="0"/>
              </a:rPr>
              <a:t>quarantine</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pod_id</a:t>
            </a:r>
            <a:r>
              <a:rPr lang="en-US" sz="1800" dirty="0" smtClean="0">
                <a:latin typeface="Courier" charset="0"/>
                <a:ea typeface="Courier" charset="0"/>
                <a:cs typeface="Courier" charset="0"/>
              </a:rPr>
              <a:t>)</a:t>
            </a:r>
            <a:br>
              <a:rPr lang="en-US" sz="1800" dirty="0" smtClean="0">
                <a:latin typeface="Courier" charset="0"/>
                <a:ea typeface="Courier" charset="0"/>
                <a:cs typeface="Courier" charset="0"/>
              </a:rPr>
            </a:br>
            <a:r>
              <a:rPr lang="en-US" sz="1800" dirty="0">
                <a:latin typeface="Courier" charset="0"/>
                <a:ea typeface="Courier" charset="0"/>
                <a:cs typeface="Courier" charset="0"/>
              </a:rPr>
              <a:t> </a:t>
            </a:r>
            <a:r>
              <a:rPr lang="en-US" sz="1800" dirty="0" smtClean="0">
                <a:latin typeface="Courier" charset="0"/>
                <a:ea typeface="Courier" charset="0"/>
                <a:cs typeface="Courier" charset="0"/>
              </a:rPr>
              <a:t>       return </a:t>
            </a:r>
            <a:r>
              <a:rPr lang="en-US" sz="1800" dirty="0">
                <a:latin typeface="Courier" charset="0"/>
                <a:ea typeface="Courier" charset="0"/>
                <a:cs typeface="Courier" charset="0"/>
              </a:rPr>
              <a:t>{'text': 'Quarantined pod ' + </a:t>
            </a:r>
            <a:r>
              <a:rPr lang="en-US" sz="1800" dirty="0" err="1">
                <a:latin typeface="Courier" charset="0"/>
                <a:ea typeface="Courier" charset="0"/>
                <a:cs typeface="Courier" charset="0"/>
              </a:rPr>
              <a:t>pod_id</a:t>
            </a:r>
            <a:r>
              <a:rPr lang="en-US" sz="1800" dirty="0">
                <a:latin typeface="Courier" charset="0"/>
                <a:ea typeface="Courier" charset="0"/>
                <a:cs typeface="Courier" charset="0"/>
              </a:rPr>
              <a:t>} </a:t>
            </a:r>
            <a:r>
              <a:rPr lang="en-US" sz="1800" dirty="0" smtClean="0">
                <a:latin typeface="Courier" charset="0"/>
                <a:ea typeface="Courier" charset="0"/>
                <a:cs typeface="Courier" charset="0"/>
              </a:rPr>
              <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a:r>
            <a:br>
              <a:rPr lang="en-US" sz="1800" dirty="0" smtClean="0">
                <a:latin typeface="Courier" charset="0"/>
                <a:ea typeface="Courier" charset="0"/>
                <a:cs typeface="Courier" charset="0"/>
              </a:rPr>
            </a:br>
            <a:r>
              <a:rPr lang="en-US" sz="1800" dirty="0" smtClean="0">
                <a:latin typeface="Courier" charset="0"/>
                <a:ea typeface="Courier" charset="0"/>
                <a:cs typeface="Courier" charset="0"/>
              </a:rPr>
              <a:t>    return </a:t>
            </a:r>
            <a:r>
              <a:rPr lang="en-US" sz="1800" dirty="0">
                <a:latin typeface="Courier" charset="0"/>
                <a:ea typeface="Courier" charset="0"/>
                <a:cs typeface="Courier" charset="0"/>
              </a:rPr>
              <a:t>{'text': 'Container was not modified ' + </a:t>
            </a:r>
            <a:r>
              <a:rPr lang="en-US" sz="1800" dirty="0" err="1">
                <a:latin typeface="Courier" charset="0"/>
                <a:ea typeface="Courier" charset="0"/>
                <a:cs typeface="Courier" charset="0"/>
              </a:rPr>
              <a:t>pod_id</a:t>
            </a:r>
            <a:r>
              <a:rPr lang="en-US" sz="1800" dirty="0">
                <a:latin typeface="Courier" charset="0"/>
                <a:ea typeface="Courier" charset="0"/>
                <a:cs typeface="Courier" charset="0"/>
              </a:rPr>
              <a:t>} </a:t>
            </a:r>
          </a:p>
          <a:p>
            <a:endParaRPr lang="en-US" sz="1800" dirty="0">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err="1" smtClean="0"/>
              <a:t>Serverless</a:t>
            </a:r>
            <a:r>
              <a:rPr lang="en-US" dirty="0" smtClean="0"/>
              <a:t> Policy</a:t>
            </a:r>
            <a:endParaRPr lang="en-US" dirty="0"/>
          </a:p>
        </p:txBody>
      </p:sp>
      <p:sp>
        <p:nvSpPr>
          <p:cNvPr id="4" name="Rectangle 3"/>
          <p:cNvSpPr/>
          <p:nvPr/>
        </p:nvSpPr>
        <p:spPr>
          <a:xfrm>
            <a:off x="1476981" y="2623090"/>
            <a:ext cx="9703907" cy="814539"/>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18943" y="5003248"/>
            <a:ext cx="236041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042320" y="4776249"/>
            <a:ext cx="3370672" cy="369332"/>
          </a:xfrm>
          <a:prstGeom prst="rect">
            <a:avLst/>
          </a:prstGeom>
        </p:spPr>
        <p:txBody>
          <a:bodyPr wrap="none">
            <a:spAutoFit/>
          </a:bodyPr>
          <a:lstStyle/>
          <a:p>
            <a:r>
              <a:rPr lang="en-US" dirty="0" err="1" smtClean="0">
                <a:solidFill>
                  <a:srgbClr val="0000FF"/>
                </a:solidFill>
                <a:latin typeface="Courier" charset="0"/>
                <a:ea typeface="Courier" charset="0"/>
                <a:cs typeface="Courier" charset="0"/>
              </a:rPr>
              <a:t>Terminate_faste</a:t>
            </a:r>
            <a:r>
              <a:rPr lang="en-US" dirty="0" smtClean="0">
                <a:solidFill>
                  <a:srgbClr val="0000FF"/>
                </a:solidFill>
                <a:latin typeface="Courier" charset="0"/>
                <a:ea typeface="Courier" charset="0"/>
                <a:cs typeface="Courier" charset="0"/>
              </a:rPr>
              <a:t>(</a:t>
            </a:r>
            <a:r>
              <a:rPr lang="en-US" dirty="0" err="1" smtClean="0">
                <a:solidFill>
                  <a:srgbClr val="0000FF"/>
                </a:solidFill>
                <a:latin typeface="Courier" charset="0"/>
                <a:ea typeface="Courier" charset="0"/>
                <a:cs typeface="Courier" charset="0"/>
              </a:rPr>
              <a:t>pod_id</a:t>
            </a:r>
            <a:r>
              <a:rPr lang="en-US" dirty="0" smtClean="0">
                <a:solidFill>
                  <a:srgbClr val="0000FF"/>
                </a:solidFill>
                <a:latin typeface="Courier" charset="0"/>
                <a:ea typeface="Courier" charset="0"/>
                <a:cs typeface="Courier" charset="0"/>
              </a:rPr>
              <a:t>)</a:t>
            </a:r>
            <a:endParaRPr lang="en-US" dirty="0">
              <a:solidFill>
                <a:srgbClr val="0000FF"/>
              </a:solidFill>
            </a:endParaRPr>
          </a:p>
        </p:txBody>
      </p:sp>
      <p:grpSp>
        <p:nvGrpSpPr>
          <p:cNvPr id="18" name="Group 17"/>
          <p:cNvGrpSpPr/>
          <p:nvPr/>
        </p:nvGrpSpPr>
        <p:grpSpPr>
          <a:xfrm>
            <a:off x="9345331" y="372019"/>
            <a:ext cx="2401018" cy="1428742"/>
            <a:chOff x="9345331" y="372019"/>
            <a:chExt cx="2401018" cy="1428742"/>
          </a:xfrm>
        </p:grpSpPr>
        <p:sp>
          <p:nvSpPr>
            <p:cNvPr id="7" name="Rectangle 6"/>
            <p:cNvSpPr/>
            <p:nvPr/>
          </p:nvSpPr>
          <p:spPr>
            <a:xfrm>
              <a:off x="9345331" y="1431429"/>
              <a:ext cx="2401018" cy="369332"/>
            </a:xfrm>
            <a:prstGeom prst="rect">
              <a:avLst/>
            </a:prstGeom>
          </p:spPr>
          <p:txBody>
            <a:bodyPr wrap="none">
              <a:spAutoFit/>
            </a:bodyPr>
            <a:lstStyle/>
            <a:p>
              <a:r>
                <a:rPr lang="en-US" dirty="0" smtClean="0">
                  <a:latin typeface="Courier" charset="0"/>
                  <a:ea typeface="Courier" charset="0"/>
                  <a:cs typeface="Courier" charset="0"/>
                </a:rPr>
                <a:t>User1: marketing</a:t>
              </a:r>
              <a:endParaRPr lang="en-US" dirty="0"/>
            </a:p>
          </p:txBody>
        </p:sp>
        <p:pic>
          <p:nvPicPr>
            <p:cNvPr id="15" name="Picture 14"/>
            <p:cNvPicPr>
              <a:picLocks noChangeAspect="1"/>
            </p:cNvPicPr>
            <p:nvPr/>
          </p:nvPicPr>
          <p:blipFill>
            <a:blip r:embed="rId2">
              <a:duotone>
                <a:prstClr val="black"/>
                <a:schemeClr val="accent3">
                  <a:tint val="45000"/>
                  <a:satMod val="400000"/>
                </a:schemeClr>
              </a:duotone>
            </a:blip>
            <a:stretch>
              <a:fillRect/>
            </a:stretch>
          </p:blipFill>
          <p:spPr>
            <a:xfrm>
              <a:off x="10148133" y="372019"/>
              <a:ext cx="1101288" cy="1104356"/>
            </a:xfrm>
            <a:prstGeom prst="rect">
              <a:avLst/>
            </a:prstGeom>
          </p:spPr>
        </p:pic>
      </p:grpSp>
      <p:grpSp>
        <p:nvGrpSpPr>
          <p:cNvPr id="17" name="Group 16"/>
          <p:cNvGrpSpPr/>
          <p:nvPr/>
        </p:nvGrpSpPr>
        <p:grpSpPr>
          <a:xfrm>
            <a:off x="9496854" y="5539093"/>
            <a:ext cx="2539540" cy="1318907"/>
            <a:chOff x="9496854" y="5539093"/>
            <a:chExt cx="2539540" cy="1318907"/>
          </a:xfrm>
        </p:grpSpPr>
        <p:sp>
          <p:nvSpPr>
            <p:cNvPr id="9" name="Rectangle 8"/>
            <p:cNvSpPr/>
            <p:nvPr/>
          </p:nvSpPr>
          <p:spPr>
            <a:xfrm>
              <a:off x="9496854" y="6488668"/>
              <a:ext cx="2539540" cy="369332"/>
            </a:xfrm>
            <a:prstGeom prst="rect">
              <a:avLst/>
            </a:prstGeom>
          </p:spPr>
          <p:txBody>
            <a:bodyPr wrap="none">
              <a:spAutoFit/>
            </a:bodyPr>
            <a:lstStyle/>
            <a:p>
              <a:r>
                <a:rPr lang="en-US" dirty="0" smtClean="0">
                  <a:latin typeface="Courier" charset="0"/>
                  <a:ea typeface="Courier" charset="0"/>
                  <a:cs typeface="Courier" charset="0"/>
                </a:rPr>
                <a:t>User2: accounting</a:t>
              </a:r>
              <a:endParaRPr lang="en-US" dirty="0"/>
            </a:p>
          </p:txBody>
        </p:sp>
        <p:pic>
          <p:nvPicPr>
            <p:cNvPr id="16" name="Picture 15"/>
            <p:cNvPicPr>
              <a:picLocks noChangeAspect="1"/>
            </p:cNvPicPr>
            <p:nvPr/>
          </p:nvPicPr>
          <p:blipFill>
            <a:blip r:embed="rId3">
              <a:duotone>
                <a:prstClr val="black"/>
                <a:srgbClr val="D9C3A5">
                  <a:tint val="50000"/>
                  <a:satMod val="180000"/>
                </a:srgbClr>
              </a:duotone>
            </a:blip>
            <a:stretch>
              <a:fillRect/>
            </a:stretch>
          </p:blipFill>
          <p:spPr>
            <a:xfrm>
              <a:off x="10148133" y="5539093"/>
              <a:ext cx="946937" cy="949575"/>
            </a:xfrm>
            <a:prstGeom prst="rect">
              <a:avLst/>
            </a:prstGeom>
          </p:spPr>
        </p:pic>
      </p:grpSp>
      <p:sp>
        <p:nvSpPr>
          <p:cNvPr id="19" name="Rectangle 18"/>
          <p:cNvSpPr/>
          <p:nvPr/>
        </p:nvSpPr>
        <p:spPr>
          <a:xfrm>
            <a:off x="4509384" y="5228951"/>
            <a:ext cx="2123974" cy="369332"/>
          </a:xfrm>
          <a:prstGeom prst="rect">
            <a:avLst/>
          </a:prstGeom>
        </p:spPr>
        <p:txBody>
          <a:bodyPr wrap="none">
            <a:spAutoFit/>
          </a:bodyPr>
          <a:lstStyle/>
          <a:p>
            <a:r>
              <a:rPr lang="en-US" dirty="0" smtClean="0">
                <a:solidFill>
                  <a:srgbClr val="0000FF"/>
                </a:solidFill>
                <a:latin typeface="Courier" charset="0"/>
                <a:ea typeface="Courier" charset="0"/>
                <a:cs typeface="Courier" charset="0"/>
              </a:rPr>
              <a:t>Terminated pod</a:t>
            </a:r>
            <a:endParaRPr lang="en-US" dirty="0">
              <a:solidFill>
                <a:srgbClr val="0000FF"/>
              </a:solidFill>
            </a:endParaRPr>
          </a:p>
        </p:txBody>
      </p:sp>
      <p:cxnSp>
        <p:nvCxnSpPr>
          <p:cNvPr id="20" name="Straight Connector 19"/>
          <p:cNvCxnSpPr/>
          <p:nvPr/>
        </p:nvCxnSpPr>
        <p:spPr>
          <a:xfrm>
            <a:off x="4272948" y="5256563"/>
            <a:ext cx="236041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0314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38916E-6 -2.28598E-6 L 0.00117 0.15225 " pathEditMode="relative" rAng="0" ptsTypes="AA">
                                      <p:cBhvr>
                                        <p:cTn id="11" dur="2000" fill="hold"/>
                                        <p:tgtEl>
                                          <p:spTgt spid="4"/>
                                        </p:tgtEl>
                                        <p:attrNameLst>
                                          <p:attrName>ppt_x</p:attrName>
                                          <p:attrName>ppt_y</p:attrName>
                                        </p:attrNameLst>
                                      </p:cBhvr>
                                      <p:rCtr x="52" y="7612"/>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2" nodeType="clickEffect">
                                  <p:stCondLst>
                                    <p:cond delay="0"/>
                                  </p:stCondLst>
                                  <p:childTnLst>
                                    <p:animMotion origin="layout" path="M 0.00117 0.15225 L 0.00065 0.27881 " pathEditMode="relative" rAng="0" ptsTypes="AA">
                                      <p:cBhvr>
                                        <p:cTn id="15" dur="2000" fill="hold"/>
                                        <p:tgtEl>
                                          <p:spTgt spid="4"/>
                                        </p:tgtEl>
                                        <p:attrNameLst>
                                          <p:attrName>ppt_x</p:attrName>
                                          <p:attrName>ppt_y</p:attrName>
                                        </p:attrNameLst>
                                      </p:cBhvr>
                                      <p:rCtr x="-26" y="6317"/>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1000"/>
                                        <p:tgtEl>
                                          <p:spTgt spid="13"/>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1000"/>
                                        <p:tgtEl>
                                          <p:spTgt spid="20"/>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13"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4634332" y="2179223"/>
            <a:ext cx="0" cy="325441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617270" y="2181877"/>
            <a:ext cx="0" cy="325441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562600" y="2179223"/>
            <a:ext cx="0" cy="325441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a:off x="3916758" y="1672077"/>
            <a:ext cx="1464569" cy="50715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VS</a:t>
            </a:r>
            <a:endParaRPr lang="en-US" sz="1600" dirty="0">
              <a:solidFill>
                <a:schemeClr val="tx1"/>
              </a:solidFill>
            </a:endParaRPr>
          </a:p>
        </p:txBody>
      </p:sp>
      <p:sp>
        <p:nvSpPr>
          <p:cNvPr id="47" name="Rounded Rectangle 46"/>
          <p:cNvSpPr/>
          <p:nvPr/>
        </p:nvSpPr>
        <p:spPr>
          <a:xfrm>
            <a:off x="5843978" y="1657420"/>
            <a:ext cx="1586603" cy="50715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smtClean="0">
                <a:solidFill>
                  <a:schemeClr val="tx1"/>
                </a:solidFill>
              </a:rPr>
              <a:t>OpenWhisk</a:t>
            </a:r>
            <a:endParaRPr lang="en-US" sz="1600" dirty="0">
              <a:solidFill>
                <a:schemeClr val="tx1"/>
              </a:solidFill>
            </a:endParaRPr>
          </a:p>
        </p:txBody>
      </p:sp>
      <p:sp>
        <p:nvSpPr>
          <p:cNvPr id="63" name="Rounded Rectangle 62"/>
          <p:cNvSpPr/>
          <p:nvPr/>
        </p:nvSpPr>
        <p:spPr>
          <a:xfrm>
            <a:off x="7875583" y="1672077"/>
            <a:ext cx="1464569" cy="50715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SEO</a:t>
            </a:r>
            <a:endParaRPr lang="en-US" sz="1600" dirty="0">
              <a:solidFill>
                <a:schemeClr val="tx1"/>
              </a:solidFill>
            </a:endParaRPr>
          </a:p>
        </p:txBody>
      </p:sp>
      <p:cxnSp>
        <p:nvCxnSpPr>
          <p:cNvPr id="31" name="Straight Connector 30"/>
          <p:cNvCxnSpPr/>
          <p:nvPr/>
        </p:nvCxnSpPr>
        <p:spPr>
          <a:xfrm>
            <a:off x="2905846" y="2216514"/>
            <a:ext cx="0" cy="325441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2120581" y="1689403"/>
            <a:ext cx="1464569" cy="509809"/>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solidFill>
              </a:rPr>
              <a:t>K8s</a:t>
            </a:r>
            <a:endParaRPr lang="en-US" sz="1600" dirty="0">
              <a:solidFill>
                <a:schemeClr val="tx1"/>
              </a:solidFill>
            </a:endParaRPr>
          </a:p>
        </p:txBody>
      </p:sp>
      <p:cxnSp>
        <p:nvCxnSpPr>
          <p:cNvPr id="41" name="Straight Connector 40"/>
          <p:cNvCxnSpPr/>
          <p:nvPr/>
        </p:nvCxnSpPr>
        <p:spPr>
          <a:xfrm>
            <a:off x="10811758" y="2189184"/>
            <a:ext cx="0" cy="325441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10124742" y="1682038"/>
            <a:ext cx="1464569" cy="507155"/>
          </a:xfrm>
          <a:prstGeom prst="roundRect">
            <a:avLst/>
          </a:prstGeom>
          <a:ln>
            <a:solidFill>
              <a:srgbClr val="17375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solidFill>
              </a:rPr>
              <a:t>Networking</a:t>
            </a:r>
            <a:endParaRPr lang="en-US" sz="1400" dirty="0">
              <a:solidFill>
                <a:schemeClr val="tx1"/>
              </a:solidFill>
            </a:endParaRPr>
          </a:p>
        </p:txBody>
      </p:sp>
      <p:grpSp>
        <p:nvGrpSpPr>
          <p:cNvPr id="5" name="Group 4"/>
          <p:cNvGrpSpPr/>
          <p:nvPr/>
        </p:nvGrpSpPr>
        <p:grpSpPr>
          <a:xfrm>
            <a:off x="2905848" y="3993818"/>
            <a:ext cx="7905912" cy="1406455"/>
            <a:chOff x="2289388" y="3546683"/>
            <a:chExt cx="5929434" cy="1406455"/>
          </a:xfrm>
        </p:grpSpPr>
        <p:cxnSp>
          <p:nvCxnSpPr>
            <p:cNvPr id="76" name="Straight Arrow Connector 75"/>
            <p:cNvCxnSpPr/>
            <p:nvPr/>
          </p:nvCxnSpPr>
          <p:spPr>
            <a:xfrm flipH="1">
              <a:off x="2298014" y="3546683"/>
              <a:ext cx="4233939" cy="0"/>
            </a:xfrm>
            <a:prstGeom prst="straightConnector1">
              <a:avLst/>
            </a:prstGeom>
            <a:ln>
              <a:solidFill>
                <a:srgbClr val="8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5062139" y="3557122"/>
              <a:ext cx="879087" cy="276999"/>
            </a:xfrm>
            <a:prstGeom prst="rect">
              <a:avLst/>
            </a:prstGeom>
          </p:spPr>
          <p:txBody>
            <a:bodyPr wrap="none">
              <a:spAutoFit/>
            </a:bodyPr>
            <a:lstStyle/>
            <a:p>
              <a:r>
                <a:rPr lang="en-US" sz="1200" dirty="0" smtClean="0"/>
                <a:t>Quarantine Pod</a:t>
              </a:r>
              <a:endParaRPr lang="en-US" sz="1200" dirty="0"/>
            </a:p>
          </p:txBody>
        </p:sp>
        <p:cxnSp>
          <p:nvCxnSpPr>
            <p:cNvPr id="79" name="Straight Arrow Connector 78"/>
            <p:cNvCxnSpPr/>
            <p:nvPr/>
          </p:nvCxnSpPr>
          <p:spPr>
            <a:xfrm flipH="1">
              <a:off x="2298014" y="4404347"/>
              <a:ext cx="4233940" cy="0"/>
            </a:xfrm>
            <a:prstGeom prst="straightConnector1">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5205950" y="4363408"/>
              <a:ext cx="921448" cy="276999"/>
            </a:xfrm>
            <a:prstGeom prst="rect">
              <a:avLst/>
            </a:prstGeom>
          </p:spPr>
          <p:txBody>
            <a:bodyPr wrap="none">
              <a:spAutoFit/>
            </a:bodyPr>
            <a:lstStyle/>
            <a:p>
              <a:r>
                <a:rPr lang="en-US" sz="1200" dirty="0" smtClean="0"/>
                <a:t>Pod quarantin</a:t>
              </a:r>
              <a:r>
                <a:rPr lang="en-US" sz="1200" dirty="0"/>
                <a:t>e</a:t>
              </a:r>
              <a:r>
                <a:rPr lang="en-US" sz="1200" dirty="0" smtClean="0"/>
                <a:t>d</a:t>
              </a:r>
              <a:endParaRPr lang="en-US" sz="1200" dirty="0"/>
            </a:p>
          </p:txBody>
        </p:sp>
        <p:cxnSp>
          <p:nvCxnSpPr>
            <p:cNvPr id="84" name="Straight Arrow Connector 83"/>
            <p:cNvCxnSpPr/>
            <p:nvPr/>
          </p:nvCxnSpPr>
          <p:spPr>
            <a:xfrm>
              <a:off x="2289388" y="4676139"/>
              <a:ext cx="2791880" cy="1"/>
            </a:xfrm>
            <a:prstGeom prst="straightConnector1">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85" name="Rectangle 84"/>
            <p:cNvSpPr/>
            <p:nvPr/>
          </p:nvSpPr>
          <p:spPr>
            <a:xfrm>
              <a:off x="3738152" y="4676139"/>
              <a:ext cx="942524" cy="276999"/>
            </a:xfrm>
            <a:prstGeom prst="rect">
              <a:avLst/>
            </a:prstGeom>
          </p:spPr>
          <p:txBody>
            <a:bodyPr wrap="none">
              <a:spAutoFit/>
            </a:bodyPr>
            <a:lstStyle/>
            <a:p>
              <a:r>
                <a:rPr lang="en-US" sz="1200" dirty="0" smtClean="0"/>
                <a:t>Threat contained</a:t>
              </a:r>
              <a:endParaRPr lang="en-US" sz="1200" dirty="0"/>
            </a:p>
          </p:txBody>
        </p:sp>
        <p:cxnSp>
          <p:nvCxnSpPr>
            <p:cNvPr id="44" name="Straight Arrow Connector 43"/>
            <p:cNvCxnSpPr/>
            <p:nvPr/>
          </p:nvCxnSpPr>
          <p:spPr>
            <a:xfrm flipH="1">
              <a:off x="6511658" y="3699509"/>
              <a:ext cx="1707164" cy="0"/>
            </a:xfrm>
            <a:prstGeom prst="straightConnector1">
              <a:avLst/>
            </a:prstGeom>
            <a:ln>
              <a:solidFill>
                <a:srgbClr val="8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6475986" y="3695621"/>
              <a:ext cx="1260877" cy="276999"/>
            </a:xfrm>
            <a:prstGeom prst="rect">
              <a:avLst/>
            </a:prstGeom>
          </p:spPr>
          <p:txBody>
            <a:bodyPr wrap="none">
              <a:spAutoFit/>
            </a:bodyPr>
            <a:lstStyle/>
            <a:p>
              <a:r>
                <a:rPr lang="en-US" sz="1200" dirty="0" smtClean="0"/>
                <a:t>Quarantine container(s)</a:t>
              </a:r>
              <a:endParaRPr lang="en-US" sz="1200" dirty="0"/>
            </a:p>
          </p:txBody>
        </p:sp>
        <p:cxnSp>
          <p:nvCxnSpPr>
            <p:cNvPr id="48" name="Straight Arrow Connector 47"/>
            <p:cNvCxnSpPr/>
            <p:nvPr/>
          </p:nvCxnSpPr>
          <p:spPr>
            <a:xfrm flipV="1">
              <a:off x="6531954" y="4088012"/>
              <a:ext cx="1686868" cy="2"/>
            </a:xfrm>
            <a:prstGeom prst="straightConnector1">
              <a:avLst/>
            </a:prstGeom>
            <a:ln>
              <a:solidFill>
                <a:srgbClr val="8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6531954" y="4125020"/>
              <a:ext cx="1317233" cy="276999"/>
            </a:xfrm>
            <a:prstGeom prst="rect">
              <a:avLst/>
            </a:prstGeom>
          </p:spPr>
          <p:txBody>
            <a:bodyPr wrap="none">
              <a:spAutoFit/>
            </a:bodyPr>
            <a:lstStyle/>
            <a:p>
              <a:r>
                <a:rPr lang="en-US" sz="1200" dirty="0"/>
                <a:t>C</a:t>
              </a:r>
              <a:r>
                <a:rPr lang="en-US" sz="1200" dirty="0" smtClean="0"/>
                <a:t>ontainer(s) quarantined </a:t>
              </a:r>
              <a:endParaRPr lang="en-US" sz="1200" dirty="0"/>
            </a:p>
          </p:txBody>
        </p:sp>
      </p:grpSp>
      <p:grpSp>
        <p:nvGrpSpPr>
          <p:cNvPr id="4" name="Group 3"/>
          <p:cNvGrpSpPr/>
          <p:nvPr/>
        </p:nvGrpSpPr>
        <p:grpSpPr>
          <a:xfrm>
            <a:off x="1234837" y="2374132"/>
            <a:ext cx="6702118" cy="1475148"/>
            <a:chOff x="1036130" y="1927006"/>
            <a:chExt cx="5026589" cy="1475148"/>
          </a:xfrm>
        </p:grpSpPr>
        <p:grpSp>
          <p:nvGrpSpPr>
            <p:cNvPr id="2" name="Group 1"/>
            <p:cNvGrpSpPr/>
            <p:nvPr/>
          </p:nvGrpSpPr>
          <p:grpSpPr>
            <a:xfrm>
              <a:off x="1036130" y="1927006"/>
              <a:ext cx="1261884" cy="314751"/>
              <a:chOff x="1036130" y="1927006"/>
              <a:chExt cx="1261884" cy="314751"/>
            </a:xfrm>
          </p:grpSpPr>
          <p:cxnSp>
            <p:nvCxnSpPr>
              <p:cNvPr id="49" name="Straight Arrow Connector 48"/>
              <p:cNvCxnSpPr/>
              <p:nvPr/>
            </p:nvCxnSpPr>
            <p:spPr>
              <a:xfrm flipH="1">
                <a:off x="1036130" y="1927006"/>
                <a:ext cx="1261884" cy="0"/>
              </a:xfrm>
              <a:prstGeom prst="straightConnector1">
                <a:avLst/>
              </a:prstGeom>
              <a:ln>
                <a:solidFill>
                  <a:srgbClr val="8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1036130" y="1964758"/>
                <a:ext cx="946413" cy="276999"/>
              </a:xfrm>
              <a:prstGeom prst="rect">
                <a:avLst/>
              </a:prstGeom>
            </p:spPr>
            <p:txBody>
              <a:bodyPr wrap="none">
                <a:spAutoFit/>
              </a:bodyPr>
              <a:lstStyle/>
              <a:p>
                <a:r>
                  <a:rPr lang="en-US" sz="1200" dirty="0" smtClean="0"/>
                  <a:t>New </a:t>
                </a:r>
                <a:r>
                  <a:rPr lang="en-US" sz="1200" dirty="0"/>
                  <a:t>P</a:t>
                </a:r>
                <a:r>
                  <a:rPr lang="en-US" sz="1200" dirty="0" smtClean="0"/>
                  <a:t>od created</a:t>
                </a:r>
                <a:endParaRPr lang="en-US" sz="1200" dirty="0"/>
              </a:p>
            </p:txBody>
          </p:sp>
        </p:grpSp>
        <p:cxnSp>
          <p:nvCxnSpPr>
            <p:cNvPr id="67" name="Straight Arrow Connector 66"/>
            <p:cNvCxnSpPr/>
            <p:nvPr/>
          </p:nvCxnSpPr>
          <p:spPr>
            <a:xfrm flipH="1" flipV="1">
              <a:off x="2290118" y="2203248"/>
              <a:ext cx="1295634" cy="5050"/>
            </a:xfrm>
            <a:prstGeom prst="straightConnector1">
              <a:avLst/>
            </a:prstGeom>
            <a:ln>
              <a:solidFill>
                <a:srgbClr val="8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293776" y="2208298"/>
              <a:ext cx="1014209" cy="276999"/>
            </a:xfrm>
            <a:prstGeom prst="rect">
              <a:avLst/>
            </a:prstGeom>
          </p:spPr>
          <p:txBody>
            <a:bodyPr wrap="none">
              <a:spAutoFit/>
            </a:bodyPr>
            <a:lstStyle/>
            <a:p>
              <a:r>
                <a:rPr lang="en-US" sz="1200" dirty="0" smtClean="0"/>
                <a:t>Scanning triggered</a:t>
              </a:r>
              <a:endParaRPr lang="en-US" sz="1200" dirty="0"/>
            </a:p>
          </p:txBody>
        </p:sp>
        <p:cxnSp>
          <p:nvCxnSpPr>
            <p:cNvPr id="71" name="Straight Arrow Connector 70"/>
            <p:cNvCxnSpPr/>
            <p:nvPr/>
          </p:nvCxnSpPr>
          <p:spPr>
            <a:xfrm flipH="1">
              <a:off x="3585752" y="2515182"/>
              <a:ext cx="1495516" cy="0"/>
            </a:xfrm>
            <a:prstGeom prst="straightConnector1">
              <a:avLst/>
            </a:prstGeom>
            <a:ln>
              <a:solidFill>
                <a:srgbClr val="8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3694148" y="2537894"/>
              <a:ext cx="1039794" cy="276999"/>
            </a:xfrm>
            <a:prstGeom prst="rect">
              <a:avLst/>
            </a:prstGeom>
          </p:spPr>
          <p:txBody>
            <a:bodyPr wrap="none">
              <a:spAutoFit/>
            </a:bodyPr>
            <a:lstStyle/>
            <a:p>
              <a:r>
                <a:rPr lang="en-US" sz="1200" dirty="0" smtClean="0"/>
                <a:t>Vulnerability found</a:t>
              </a:r>
              <a:endParaRPr lang="en-US" sz="1200" dirty="0"/>
            </a:p>
          </p:txBody>
        </p:sp>
        <p:cxnSp>
          <p:nvCxnSpPr>
            <p:cNvPr id="74" name="Straight Arrow Connector 73"/>
            <p:cNvCxnSpPr/>
            <p:nvPr/>
          </p:nvCxnSpPr>
          <p:spPr>
            <a:xfrm>
              <a:off x="2298013" y="3120517"/>
              <a:ext cx="2783255" cy="0"/>
            </a:xfrm>
            <a:prstGeom prst="straightConnector1">
              <a:avLst/>
            </a:prstGeom>
            <a:ln>
              <a:solidFill>
                <a:srgbClr val="8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a:off x="3585752" y="3125155"/>
              <a:ext cx="903921" cy="276999"/>
            </a:xfrm>
            <a:prstGeom prst="rect">
              <a:avLst/>
            </a:prstGeom>
          </p:spPr>
          <p:txBody>
            <a:bodyPr wrap="none">
              <a:spAutoFit/>
            </a:bodyPr>
            <a:lstStyle/>
            <a:p>
              <a:r>
                <a:rPr lang="en-US" sz="1200" dirty="0" smtClean="0"/>
                <a:t> Quarantine Pod</a:t>
              </a:r>
              <a:endParaRPr lang="en-US" sz="1200" dirty="0"/>
            </a:p>
          </p:txBody>
        </p:sp>
        <p:cxnSp>
          <p:nvCxnSpPr>
            <p:cNvPr id="60" name="Straight Arrow Connector 59"/>
            <p:cNvCxnSpPr/>
            <p:nvPr/>
          </p:nvCxnSpPr>
          <p:spPr>
            <a:xfrm flipH="1">
              <a:off x="5049628" y="2640321"/>
              <a:ext cx="38967" cy="349144"/>
            </a:xfrm>
            <a:prstGeom prst="bentConnector3">
              <a:avLst>
                <a:gd name="adj1" fmla="val -586650"/>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5250958" y="2653551"/>
              <a:ext cx="811761" cy="276999"/>
            </a:xfrm>
            <a:prstGeom prst="rect">
              <a:avLst/>
            </a:prstGeom>
          </p:spPr>
          <p:txBody>
            <a:bodyPr wrap="none">
              <a:spAutoFit/>
            </a:bodyPr>
            <a:lstStyle/>
            <a:p>
              <a:r>
                <a:rPr lang="en-US" sz="1200" dirty="0" smtClean="0"/>
                <a:t>Execute policy</a:t>
              </a:r>
              <a:endParaRPr lang="en-US" sz="1200" dirty="0"/>
            </a:p>
          </p:txBody>
        </p:sp>
      </p:grpSp>
      <p:sp>
        <p:nvSpPr>
          <p:cNvPr id="36" name="Title 1"/>
          <p:cNvSpPr>
            <a:spLocks noGrp="1"/>
          </p:cNvSpPr>
          <p:nvPr>
            <p:ph type="title"/>
          </p:nvPr>
        </p:nvSpPr>
        <p:spPr>
          <a:xfrm>
            <a:off x="609600" y="274638"/>
            <a:ext cx="10972800" cy="746987"/>
          </a:xfrm>
        </p:spPr>
        <p:txBody>
          <a:bodyPr>
            <a:normAutofit fontScale="90000"/>
          </a:bodyPr>
          <a:lstStyle/>
          <a:p>
            <a:r>
              <a:rPr lang="en-US" dirty="0" smtClean="0"/>
              <a:t>Interaction Summary</a:t>
            </a:r>
            <a:endParaRPr lang="en-US" dirty="0"/>
          </a:p>
        </p:txBody>
      </p:sp>
    </p:spTree>
    <p:extLst>
      <p:ext uri="{BB962C8B-B14F-4D97-AF65-F5344CB8AC3E}">
        <p14:creationId xmlns:p14="http://schemas.microsoft.com/office/powerpoint/2010/main" val="33121967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grpSp>
        <p:nvGrpSpPr>
          <p:cNvPr id="11" name="Group 10"/>
          <p:cNvGrpSpPr/>
          <p:nvPr/>
        </p:nvGrpSpPr>
        <p:grpSpPr>
          <a:xfrm>
            <a:off x="609600" y="1455777"/>
            <a:ext cx="6505274" cy="2097585"/>
            <a:chOff x="609600" y="1455777"/>
            <a:chExt cx="6505274" cy="2097585"/>
          </a:xfrm>
        </p:grpSpPr>
        <p:sp>
          <p:nvSpPr>
            <p:cNvPr id="3" name="Oval 2"/>
            <p:cNvSpPr/>
            <p:nvPr/>
          </p:nvSpPr>
          <p:spPr>
            <a:xfrm>
              <a:off x="609600" y="1625261"/>
              <a:ext cx="1946303" cy="1905191"/>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Securing Containers</a:t>
              </a:r>
              <a:endParaRPr lang="en-US" dirty="0">
                <a:solidFill>
                  <a:schemeClr val="tx1"/>
                </a:solidFill>
              </a:endParaRPr>
            </a:p>
          </p:txBody>
        </p:sp>
        <p:sp>
          <p:nvSpPr>
            <p:cNvPr id="6" name="Rectangle 5"/>
            <p:cNvSpPr/>
            <p:nvPr/>
          </p:nvSpPr>
          <p:spPr>
            <a:xfrm>
              <a:off x="2150769" y="1455777"/>
              <a:ext cx="4517477" cy="892552"/>
            </a:xfrm>
            <a:prstGeom prst="rect">
              <a:avLst/>
            </a:prstGeom>
          </p:spPr>
          <p:txBody>
            <a:bodyPr wrap="square">
              <a:spAutoFit/>
            </a:bodyPr>
            <a:lstStyle/>
            <a:p>
              <a:r>
                <a:rPr lang="en-US" sz="2400" b="1" i="1" baseline="30000" dirty="0">
                  <a:solidFill>
                    <a:srgbClr val="0000FF"/>
                  </a:solidFill>
                </a:rPr>
                <a:t>Starlight</a:t>
              </a:r>
              <a:r>
                <a:rPr lang="en-US" sz="2400" i="1" baseline="30000" dirty="0">
                  <a:solidFill>
                    <a:srgbClr val="0000FF"/>
                  </a:solidFill>
                </a:rPr>
                <a:t> </a:t>
              </a:r>
              <a:r>
                <a:rPr lang="en-US" baseline="30000" dirty="0" smtClean="0"/>
                <a:t>implements </a:t>
              </a:r>
              <a:r>
                <a:rPr lang="en-US" baseline="30000" dirty="0"/>
                <a:t>a kernel module that intercepts local operations on each host and passes them to a local agent which in turn passes them to an event processor that analyzes the event and determines whether or not to alert the admin.</a:t>
              </a:r>
              <a:endParaRPr lang="en-US" dirty="0"/>
            </a:p>
          </p:txBody>
        </p:sp>
        <p:sp>
          <p:nvSpPr>
            <p:cNvPr id="7" name="Rectangle 6"/>
            <p:cNvSpPr/>
            <p:nvPr/>
          </p:nvSpPr>
          <p:spPr>
            <a:xfrm>
              <a:off x="1018874" y="3030142"/>
              <a:ext cx="6096000" cy="523220"/>
            </a:xfrm>
            <a:prstGeom prst="rect">
              <a:avLst/>
            </a:prstGeom>
          </p:spPr>
          <p:txBody>
            <a:bodyPr>
              <a:spAutoFit/>
            </a:bodyPr>
            <a:lstStyle/>
            <a:p>
              <a:r>
                <a:rPr lang="en-US" sz="2400" b="1" i="1" baseline="30000" dirty="0" err="1">
                  <a:solidFill>
                    <a:srgbClr val="0000FF"/>
                  </a:solidFill>
                </a:rPr>
                <a:t>LiCShield</a:t>
              </a:r>
              <a:r>
                <a:rPr lang="en-US" baseline="30000" dirty="0"/>
                <a:t> </a:t>
              </a:r>
              <a:r>
                <a:rPr lang="en-US" baseline="30000" dirty="0" smtClean="0"/>
                <a:t>generates </a:t>
              </a:r>
              <a:r>
                <a:rPr lang="en-US" baseline="30000" dirty="0" err="1"/>
                <a:t>AppArmor</a:t>
              </a:r>
              <a:r>
                <a:rPr lang="en-US" baseline="30000" dirty="0"/>
                <a:t> profiles by tracing the container engine (</a:t>
              </a:r>
              <a:r>
                <a:rPr lang="en-US" baseline="30000" dirty="0" err="1"/>
                <a:t>Docker</a:t>
              </a:r>
              <a:r>
                <a:rPr lang="en-US" baseline="30000" dirty="0"/>
                <a:t> daemon) during the build and the execution of the </a:t>
              </a:r>
              <a:r>
                <a:rPr lang="en-US" baseline="30000" dirty="0" smtClean="0"/>
                <a:t>containers.</a:t>
              </a:r>
              <a:endParaRPr lang="en-US" dirty="0"/>
            </a:p>
          </p:txBody>
        </p:sp>
      </p:grpSp>
      <p:grpSp>
        <p:nvGrpSpPr>
          <p:cNvPr id="12" name="Group 11"/>
          <p:cNvGrpSpPr/>
          <p:nvPr/>
        </p:nvGrpSpPr>
        <p:grpSpPr>
          <a:xfrm>
            <a:off x="7233631" y="1145499"/>
            <a:ext cx="4958369" cy="2205479"/>
            <a:chOff x="7233631" y="1145499"/>
            <a:chExt cx="4958369" cy="2205479"/>
          </a:xfrm>
        </p:grpSpPr>
        <p:sp>
          <p:nvSpPr>
            <p:cNvPr id="4" name="Oval 3"/>
            <p:cNvSpPr/>
            <p:nvPr/>
          </p:nvSpPr>
          <p:spPr>
            <a:xfrm>
              <a:off x="7233631" y="1445787"/>
              <a:ext cx="1946303" cy="1905191"/>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Using </a:t>
              </a:r>
              <a:r>
                <a:rPr lang="en-US" dirty="0" err="1" smtClean="0">
                  <a:solidFill>
                    <a:schemeClr val="tx1"/>
                  </a:solidFill>
                </a:rPr>
                <a:t>Serverless</a:t>
              </a:r>
              <a:r>
                <a:rPr lang="en-US" dirty="0" smtClean="0">
                  <a:solidFill>
                    <a:schemeClr val="tx1"/>
                  </a:solidFill>
                </a:rPr>
                <a:t> in the Cloud</a:t>
              </a:r>
              <a:endParaRPr lang="en-US" dirty="0">
                <a:solidFill>
                  <a:schemeClr val="tx1"/>
                </a:solidFill>
              </a:endParaRPr>
            </a:p>
          </p:txBody>
        </p:sp>
        <p:sp>
          <p:nvSpPr>
            <p:cNvPr id="8" name="Rectangle 7"/>
            <p:cNvSpPr/>
            <p:nvPr/>
          </p:nvSpPr>
          <p:spPr>
            <a:xfrm>
              <a:off x="8655446" y="1145499"/>
              <a:ext cx="3536554" cy="1077218"/>
            </a:xfrm>
            <a:prstGeom prst="rect">
              <a:avLst/>
            </a:prstGeom>
          </p:spPr>
          <p:txBody>
            <a:bodyPr wrap="square">
              <a:spAutoFit/>
            </a:bodyPr>
            <a:lstStyle/>
            <a:p>
              <a:r>
                <a:rPr lang="en-US" sz="2400" b="1" baseline="30000" dirty="0" err="1">
                  <a:solidFill>
                    <a:srgbClr val="0000FF"/>
                  </a:solidFill>
                </a:rPr>
                <a:t>Lambdefy</a:t>
              </a:r>
              <a:r>
                <a:rPr lang="en-US" sz="2400" b="1" baseline="30000" dirty="0">
                  <a:solidFill>
                    <a:srgbClr val="0000FF"/>
                  </a:solidFill>
                </a:rPr>
                <a:t> framework </a:t>
              </a:r>
              <a:r>
                <a:rPr lang="en-US" baseline="30000" dirty="0"/>
                <a:t>to demonstrate the differing requirements between applications deployed to </a:t>
              </a:r>
              <a:r>
                <a:rPr lang="en-US" baseline="30000" dirty="0" err="1"/>
                <a:t>IaaS</a:t>
              </a:r>
              <a:r>
                <a:rPr lang="en-US" baseline="30000" dirty="0"/>
                <a:t> and applications deployed as a cloud event, and Media Management System for showing high scalability of image resizing tasks on Lambda.</a:t>
              </a:r>
              <a:endParaRPr lang="en-US" dirty="0"/>
            </a:p>
          </p:txBody>
        </p:sp>
      </p:grpSp>
      <p:grpSp>
        <p:nvGrpSpPr>
          <p:cNvPr id="13" name="Group 12"/>
          <p:cNvGrpSpPr/>
          <p:nvPr/>
        </p:nvGrpSpPr>
        <p:grpSpPr>
          <a:xfrm>
            <a:off x="4017961" y="4188378"/>
            <a:ext cx="7320810" cy="2273245"/>
            <a:chOff x="4017961" y="4188378"/>
            <a:chExt cx="7320810" cy="2273245"/>
          </a:xfrm>
        </p:grpSpPr>
        <p:sp>
          <p:nvSpPr>
            <p:cNvPr id="5" name="Oval 4"/>
            <p:cNvSpPr/>
            <p:nvPr/>
          </p:nvSpPr>
          <p:spPr>
            <a:xfrm>
              <a:off x="4017961" y="4188378"/>
              <a:ext cx="1946303" cy="1905191"/>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Container Scanners</a:t>
              </a:r>
              <a:endParaRPr lang="en-US" dirty="0">
                <a:solidFill>
                  <a:schemeClr val="tx1"/>
                </a:solidFill>
              </a:endParaRPr>
            </a:p>
          </p:txBody>
        </p:sp>
        <p:sp>
          <p:nvSpPr>
            <p:cNvPr id="9" name="Rectangle 8"/>
            <p:cNvSpPr/>
            <p:nvPr/>
          </p:nvSpPr>
          <p:spPr>
            <a:xfrm>
              <a:off x="5132901" y="4257713"/>
              <a:ext cx="6096000" cy="523220"/>
            </a:xfrm>
            <a:prstGeom prst="rect">
              <a:avLst/>
            </a:prstGeom>
          </p:spPr>
          <p:txBody>
            <a:bodyPr>
              <a:spAutoFit/>
            </a:bodyPr>
            <a:lstStyle/>
            <a:p>
              <a:r>
                <a:rPr lang="en-US" sz="2400" b="1" baseline="30000" dirty="0" err="1">
                  <a:solidFill>
                    <a:srgbClr val="0000FF"/>
                  </a:solidFill>
                </a:rPr>
                <a:t>OpenSCAP</a:t>
              </a:r>
              <a:r>
                <a:rPr lang="en-US" sz="2400" b="1" baseline="30000" dirty="0">
                  <a:solidFill>
                    <a:srgbClr val="0000FF"/>
                  </a:solidFill>
                </a:rPr>
                <a:t> </a:t>
              </a:r>
              <a:r>
                <a:rPr lang="en-US" baseline="30000" dirty="0"/>
                <a:t>(Security Content Automation Protocol) searches for an appropriate fix element, resolves it, prepares the environment, and executes the fix script.</a:t>
              </a:r>
            </a:p>
          </p:txBody>
        </p:sp>
        <p:sp>
          <p:nvSpPr>
            <p:cNvPr id="10" name="Rectangle 9"/>
            <p:cNvSpPr/>
            <p:nvPr/>
          </p:nvSpPr>
          <p:spPr>
            <a:xfrm>
              <a:off x="5242771" y="5753737"/>
              <a:ext cx="6096000" cy="707886"/>
            </a:xfrm>
            <a:prstGeom prst="rect">
              <a:avLst/>
            </a:prstGeom>
          </p:spPr>
          <p:txBody>
            <a:bodyPr>
              <a:spAutoFit/>
            </a:bodyPr>
            <a:lstStyle/>
            <a:p>
              <a:r>
                <a:rPr lang="en-US" sz="2400" b="1" baseline="30000" dirty="0" err="1">
                  <a:solidFill>
                    <a:srgbClr val="0000FF"/>
                  </a:solidFill>
                </a:rPr>
                <a:t>Docker</a:t>
              </a:r>
              <a:r>
                <a:rPr lang="en-US" sz="2400" b="1" baseline="30000" dirty="0">
                  <a:solidFill>
                    <a:srgbClr val="0000FF"/>
                  </a:solidFill>
                </a:rPr>
                <a:t> Security Scanning </a:t>
              </a:r>
              <a:r>
                <a:rPr lang="en-US" baseline="30000" dirty="0"/>
                <a:t>can </a:t>
              </a:r>
              <a:r>
                <a:rPr lang="en-US" baseline="30000" dirty="0"/>
                <a:t>scan images in private repositories to verify that they are free from known security vulnerabilities or exposures, and report the results of the scan for each image tag</a:t>
              </a:r>
            </a:p>
          </p:txBody>
        </p:sp>
      </p:grpSp>
    </p:spTree>
    <p:extLst>
      <p:ext uri="{BB962C8B-B14F-4D97-AF65-F5344CB8AC3E}">
        <p14:creationId xmlns:p14="http://schemas.microsoft.com/office/powerpoint/2010/main" val="385292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it! Questions?</a:t>
            </a:r>
            <a:endParaRPr lang="en-US" dirty="0"/>
          </a:p>
        </p:txBody>
      </p:sp>
      <p:sp>
        <p:nvSpPr>
          <p:cNvPr id="3" name="Title 1"/>
          <p:cNvSpPr txBox="1">
            <a:spLocks/>
          </p:cNvSpPr>
          <p:nvPr/>
        </p:nvSpPr>
        <p:spPr>
          <a:xfrm>
            <a:off x="914400" y="3041607"/>
            <a:ext cx="10363200" cy="147002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800" dirty="0" smtClean="0">
                <a:latin typeface="Big Caslon"/>
                <a:cs typeface="Big Caslon"/>
              </a:rPr>
              <a:t>Leveraging the </a:t>
            </a:r>
            <a:r>
              <a:rPr lang="en-US" sz="4800" dirty="0" err="1" smtClean="0">
                <a:latin typeface="Big Caslon"/>
                <a:cs typeface="Big Caslon"/>
              </a:rPr>
              <a:t>Serverless</a:t>
            </a:r>
            <a:r>
              <a:rPr lang="en-US" sz="4800" dirty="0" smtClean="0">
                <a:latin typeface="Big Caslon"/>
                <a:cs typeface="Big Caslon"/>
              </a:rPr>
              <a:t> Architecture for Securing Linux Containers</a:t>
            </a:r>
            <a:endParaRPr lang="en-US" sz="4800" dirty="0">
              <a:latin typeface="Big Caslon"/>
              <a:cs typeface="Big Caslon"/>
            </a:endParaRPr>
          </a:p>
        </p:txBody>
      </p:sp>
      <p:sp>
        <p:nvSpPr>
          <p:cNvPr id="4" name="Rectangle 3"/>
          <p:cNvSpPr/>
          <p:nvPr/>
        </p:nvSpPr>
        <p:spPr>
          <a:xfrm>
            <a:off x="7413854" y="1794732"/>
            <a:ext cx="2371362" cy="584776"/>
          </a:xfrm>
          <a:prstGeom prst="rect">
            <a:avLst/>
          </a:prstGeom>
        </p:spPr>
        <p:txBody>
          <a:bodyPr wrap="none">
            <a:spAutoFit/>
          </a:bodyPr>
          <a:lstStyle/>
          <a:p>
            <a:r>
              <a:rPr lang="en-US" sz="3200" dirty="0" err="1" smtClean="0">
                <a:solidFill>
                  <a:srgbClr val="0000FF"/>
                </a:solidFill>
                <a:latin typeface="Comic Sans MS"/>
                <a:cs typeface="Comic Sans MS"/>
              </a:rPr>
              <a:t>OpenWhisk</a:t>
            </a:r>
            <a:endParaRPr lang="en-US" sz="3200" dirty="0">
              <a:solidFill>
                <a:srgbClr val="0000FF"/>
              </a:solidFill>
              <a:latin typeface="Comic Sans MS"/>
              <a:cs typeface="Comic Sans MS"/>
            </a:endParaRPr>
          </a:p>
        </p:txBody>
      </p:sp>
      <p:sp>
        <p:nvSpPr>
          <p:cNvPr id="5" name="Down Arrow 4"/>
          <p:cNvSpPr/>
          <p:nvPr/>
        </p:nvSpPr>
        <p:spPr>
          <a:xfrm rot="2670122">
            <a:off x="7222624" y="2399438"/>
            <a:ext cx="382460" cy="7958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829151" y="5127230"/>
            <a:ext cx="2371763" cy="584776"/>
          </a:xfrm>
          <a:prstGeom prst="rect">
            <a:avLst/>
          </a:prstGeom>
        </p:spPr>
        <p:txBody>
          <a:bodyPr wrap="none">
            <a:spAutoFit/>
          </a:bodyPr>
          <a:lstStyle/>
          <a:p>
            <a:r>
              <a:rPr lang="en-US" sz="3200" dirty="0" smtClean="0">
                <a:solidFill>
                  <a:srgbClr val="0000FF"/>
                </a:solidFill>
                <a:latin typeface="Comic Sans MS"/>
                <a:cs typeface="Comic Sans MS"/>
              </a:rPr>
              <a:t>Kubernetes</a:t>
            </a:r>
            <a:endParaRPr lang="en-US" sz="3200" dirty="0">
              <a:solidFill>
                <a:srgbClr val="0000FF"/>
              </a:solidFill>
              <a:latin typeface="Comic Sans MS"/>
              <a:cs typeface="Comic Sans MS"/>
            </a:endParaRPr>
          </a:p>
        </p:txBody>
      </p:sp>
      <p:sp>
        <p:nvSpPr>
          <p:cNvPr id="7" name="Down Arrow 6"/>
          <p:cNvSpPr/>
          <p:nvPr/>
        </p:nvSpPr>
        <p:spPr>
          <a:xfrm rot="8575611">
            <a:off x="8619163" y="4296568"/>
            <a:ext cx="382460" cy="7958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20573" y="5078027"/>
            <a:ext cx="6348012" cy="1077218"/>
          </a:xfrm>
          <a:prstGeom prst="rect">
            <a:avLst/>
          </a:prstGeom>
        </p:spPr>
        <p:txBody>
          <a:bodyPr wrap="none">
            <a:spAutoFit/>
          </a:bodyPr>
          <a:lstStyle/>
          <a:p>
            <a:pPr algn="ctr"/>
            <a:r>
              <a:rPr lang="en-US" sz="3200" dirty="0" smtClean="0">
                <a:solidFill>
                  <a:srgbClr val="0000FF"/>
                </a:solidFill>
                <a:latin typeface="Comic Sans MS"/>
                <a:cs typeface="Comic Sans MS"/>
              </a:rPr>
              <a:t>Vulnerability scanner</a:t>
            </a:r>
          </a:p>
          <a:p>
            <a:pPr algn="ctr"/>
            <a:r>
              <a:rPr lang="en-US" sz="3200" dirty="0" smtClean="0">
                <a:solidFill>
                  <a:srgbClr val="0000FF"/>
                </a:solidFill>
                <a:latin typeface="Comic Sans MS"/>
                <a:cs typeface="Comic Sans MS"/>
              </a:rPr>
              <a:t>Security Enforcement Operator</a:t>
            </a:r>
            <a:endParaRPr lang="en-US" sz="3200" dirty="0">
              <a:solidFill>
                <a:srgbClr val="0000FF"/>
              </a:solidFill>
              <a:latin typeface="Comic Sans MS"/>
              <a:cs typeface="Comic Sans MS"/>
            </a:endParaRPr>
          </a:p>
        </p:txBody>
      </p:sp>
      <p:sp>
        <p:nvSpPr>
          <p:cNvPr id="9" name="Down Arrow 8"/>
          <p:cNvSpPr/>
          <p:nvPr/>
        </p:nvSpPr>
        <p:spPr>
          <a:xfrm rot="13418752">
            <a:off x="3774672" y="4283732"/>
            <a:ext cx="382460" cy="7958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2283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Shipping Code</a:t>
            </a:r>
            <a:endParaRPr lang="en-US" dirty="0"/>
          </a:p>
        </p:txBody>
      </p:sp>
      <p:graphicFrame>
        <p:nvGraphicFramePr>
          <p:cNvPr id="4" name="Diagram 3"/>
          <p:cNvGraphicFramePr/>
          <p:nvPr>
            <p:extLst>
              <p:ext uri="{D42A27DB-BD31-4B8C-83A1-F6EECF244321}">
                <p14:modId xmlns:p14="http://schemas.microsoft.com/office/powerpoint/2010/main" val="1180998704"/>
              </p:ext>
            </p:extLst>
          </p:nvPr>
        </p:nvGraphicFramePr>
        <p:xfrm>
          <a:off x="1686604" y="1109929"/>
          <a:ext cx="967342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700715" y="5914901"/>
            <a:ext cx="8000420" cy="461665"/>
          </a:xfrm>
          <a:prstGeom prst="rect">
            <a:avLst/>
          </a:prstGeom>
        </p:spPr>
        <p:txBody>
          <a:bodyPr wrap="none">
            <a:spAutoFit/>
          </a:bodyPr>
          <a:lstStyle/>
          <a:p>
            <a:r>
              <a:rPr lang="en-US" sz="2400" i="1" dirty="0" smtClean="0"/>
              <a:t>But Container images can have </a:t>
            </a:r>
            <a:r>
              <a:rPr lang="en-US" sz="2400" b="1" i="1" dirty="0" smtClean="0">
                <a:solidFill>
                  <a:srgbClr val="0000FF"/>
                </a:solidFill>
              </a:rPr>
              <a:t>vulnerabilities</a:t>
            </a:r>
            <a:r>
              <a:rPr lang="en-US" sz="2400" i="1" dirty="0" smtClean="0"/>
              <a:t> baked in them!</a:t>
            </a:r>
            <a:endParaRPr lang="en-US" sz="2400" i="1" dirty="0">
              <a:solidFill>
                <a:srgbClr val="000000"/>
              </a:solidFill>
            </a:endParaRPr>
          </a:p>
        </p:txBody>
      </p:sp>
    </p:spTree>
    <p:extLst>
      <p:ext uri="{BB962C8B-B14F-4D97-AF65-F5344CB8AC3E}">
        <p14:creationId xmlns:p14="http://schemas.microsoft.com/office/powerpoint/2010/main" val="4071293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Vulnerabilities</a:t>
            </a:r>
            <a:endParaRPr lang="en-US" dirty="0"/>
          </a:p>
        </p:txBody>
      </p:sp>
      <p:graphicFrame>
        <p:nvGraphicFramePr>
          <p:cNvPr id="6" name="Diagram 5"/>
          <p:cNvGraphicFramePr/>
          <p:nvPr>
            <p:extLst>
              <p:ext uri="{D42A27DB-BD31-4B8C-83A1-F6EECF244321}">
                <p14:modId xmlns:p14="http://schemas.microsoft.com/office/powerpoint/2010/main" val="592510957"/>
              </p:ext>
            </p:extLst>
          </p:nvPr>
        </p:nvGraphicFramePr>
        <p:xfrm>
          <a:off x="1438448" y="1113368"/>
          <a:ext cx="1014395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1062875" y="1459056"/>
            <a:ext cx="3243838" cy="482255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306713" y="1417638"/>
            <a:ext cx="3947820" cy="482255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310955" y="1417638"/>
            <a:ext cx="3243838" cy="482255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3108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Scanning for Vulnerabilities</a:t>
            </a:r>
            <a:endParaRPr lang="en-US" dirty="0"/>
          </a:p>
        </p:txBody>
      </p:sp>
      <p:pic>
        <p:nvPicPr>
          <p:cNvPr id="4" name="Picture 3"/>
          <p:cNvPicPr>
            <a:picLocks noChangeAspect="1"/>
          </p:cNvPicPr>
          <p:nvPr/>
        </p:nvPicPr>
        <p:blipFill>
          <a:blip r:embed="rId2"/>
          <a:stretch>
            <a:fillRect/>
          </a:stretch>
        </p:blipFill>
        <p:spPr>
          <a:xfrm>
            <a:off x="5519414" y="1293389"/>
            <a:ext cx="6368908" cy="2125623"/>
          </a:xfrm>
          <a:prstGeom prst="rect">
            <a:avLst/>
          </a:prstGeom>
          <a:ln>
            <a:solidFill>
              <a:schemeClr val="tx1">
                <a:lumMod val="50000"/>
                <a:lumOff val="50000"/>
              </a:schemeClr>
            </a:solidFill>
          </a:ln>
        </p:spPr>
      </p:pic>
      <p:sp>
        <p:nvSpPr>
          <p:cNvPr id="5" name="Rectangle 4"/>
          <p:cNvSpPr/>
          <p:nvPr/>
        </p:nvSpPr>
        <p:spPr>
          <a:xfrm>
            <a:off x="6976481" y="3397462"/>
            <a:ext cx="3466514" cy="461665"/>
          </a:xfrm>
          <a:prstGeom prst="rect">
            <a:avLst/>
          </a:prstGeom>
        </p:spPr>
        <p:txBody>
          <a:bodyPr wrap="none">
            <a:spAutoFit/>
          </a:bodyPr>
          <a:lstStyle/>
          <a:p>
            <a:r>
              <a:rPr lang="en-US" sz="2400" b="1" dirty="0" smtClean="0"/>
              <a:t>IBM Vulnerability Advisor</a:t>
            </a:r>
            <a:endParaRPr lang="en-US" sz="2400" b="1" dirty="0"/>
          </a:p>
        </p:txBody>
      </p:sp>
      <p:pic>
        <p:nvPicPr>
          <p:cNvPr id="6" name="Picture 5"/>
          <p:cNvPicPr>
            <a:picLocks noChangeAspect="1"/>
          </p:cNvPicPr>
          <p:nvPr/>
        </p:nvPicPr>
        <p:blipFill>
          <a:blip r:embed="rId3"/>
          <a:stretch>
            <a:fillRect/>
          </a:stretch>
        </p:blipFill>
        <p:spPr>
          <a:xfrm>
            <a:off x="441714" y="3527068"/>
            <a:ext cx="5364175" cy="2568932"/>
          </a:xfrm>
          <a:prstGeom prst="rect">
            <a:avLst/>
          </a:prstGeom>
        </p:spPr>
      </p:pic>
      <p:sp>
        <p:nvSpPr>
          <p:cNvPr id="7" name="Rectangle 6"/>
          <p:cNvSpPr/>
          <p:nvPr/>
        </p:nvSpPr>
        <p:spPr>
          <a:xfrm>
            <a:off x="1400401" y="6034833"/>
            <a:ext cx="3399188" cy="461665"/>
          </a:xfrm>
          <a:prstGeom prst="rect">
            <a:avLst/>
          </a:prstGeom>
        </p:spPr>
        <p:txBody>
          <a:bodyPr wrap="none">
            <a:spAutoFit/>
          </a:bodyPr>
          <a:lstStyle/>
          <a:p>
            <a:r>
              <a:rPr lang="en-US" sz="2400" b="1" dirty="0" err="1" smtClean="0"/>
              <a:t>Docker</a:t>
            </a:r>
            <a:r>
              <a:rPr lang="en-US" sz="2400" b="1" dirty="0" smtClean="0"/>
              <a:t> Security Scanning</a:t>
            </a:r>
            <a:endParaRPr lang="en-US" sz="2400" b="1" dirty="0"/>
          </a:p>
        </p:txBody>
      </p:sp>
      <p:sp>
        <p:nvSpPr>
          <p:cNvPr id="8" name="Rectangle 7"/>
          <p:cNvSpPr/>
          <p:nvPr/>
        </p:nvSpPr>
        <p:spPr>
          <a:xfrm>
            <a:off x="287287" y="1679378"/>
            <a:ext cx="6096000" cy="1323439"/>
          </a:xfrm>
          <a:prstGeom prst="rect">
            <a:avLst/>
          </a:prstGeom>
        </p:spPr>
        <p:txBody>
          <a:bodyPr>
            <a:spAutoFit/>
          </a:bodyPr>
          <a:lstStyle/>
          <a:p>
            <a:pPr marL="285750" indent="-285750">
              <a:buFont typeface="Wingdings" charset="2"/>
              <a:buChar char="ü"/>
            </a:pPr>
            <a:r>
              <a:rPr lang="en-US" sz="2000" dirty="0">
                <a:solidFill>
                  <a:schemeClr val="accent2">
                    <a:lumMod val="50000"/>
                  </a:schemeClr>
                </a:solidFill>
              </a:rPr>
              <a:t>Scan images and deployed containers</a:t>
            </a:r>
          </a:p>
          <a:p>
            <a:pPr marL="285750" indent="-285750">
              <a:buFont typeface="Wingdings" charset="2"/>
              <a:buChar char="ü"/>
            </a:pPr>
            <a:r>
              <a:rPr lang="en-US" sz="2000" dirty="0">
                <a:solidFill>
                  <a:schemeClr val="accent2">
                    <a:lumMod val="50000"/>
                  </a:schemeClr>
                </a:solidFill>
              </a:rPr>
              <a:t>Vulnerabilities in installed software packages</a:t>
            </a:r>
          </a:p>
          <a:p>
            <a:pPr marL="285750" indent="-285750">
              <a:buFont typeface="Wingdings" charset="2"/>
              <a:buChar char="ü"/>
            </a:pPr>
            <a:r>
              <a:rPr lang="en-US" sz="2000" dirty="0">
                <a:solidFill>
                  <a:schemeClr val="accent2">
                    <a:lumMod val="50000"/>
                  </a:schemeClr>
                </a:solidFill>
              </a:rPr>
              <a:t>Security configuration checks</a:t>
            </a:r>
          </a:p>
          <a:p>
            <a:pPr marL="285750" indent="-285750">
              <a:buFont typeface="Wingdings" charset="2"/>
              <a:buChar char="ü"/>
            </a:pPr>
            <a:r>
              <a:rPr lang="en-US" sz="2000" dirty="0">
                <a:solidFill>
                  <a:schemeClr val="accent2">
                    <a:lumMod val="50000"/>
                  </a:schemeClr>
                </a:solidFill>
              </a:rPr>
              <a:t>Malware signature detection</a:t>
            </a:r>
          </a:p>
        </p:txBody>
      </p:sp>
    </p:spTree>
    <p:extLst>
      <p:ext uri="{BB962C8B-B14F-4D97-AF65-F5344CB8AC3E}">
        <p14:creationId xmlns:p14="http://schemas.microsoft.com/office/powerpoint/2010/main" val="29154453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a:t>
            </a:r>
            <a:r>
              <a:rPr lang="en-US" dirty="0" smtClean="0"/>
              <a:t>Containers</a:t>
            </a:r>
            <a:endParaRPr lang="en-US" dirty="0"/>
          </a:p>
        </p:txBody>
      </p:sp>
      <p:sp>
        <p:nvSpPr>
          <p:cNvPr id="7" name="Rectangle 6"/>
          <p:cNvSpPr/>
          <p:nvPr/>
        </p:nvSpPr>
        <p:spPr>
          <a:xfrm>
            <a:off x="1435715" y="3865838"/>
            <a:ext cx="4281040" cy="461665"/>
          </a:xfrm>
          <a:prstGeom prst="rect">
            <a:avLst/>
          </a:prstGeom>
        </p:spPr>
        <p:txBody>
          <a:bodyPr wrap="none">
            <a:spAutoFit/>
          </a:bodyPr>
          <a:lstStyle/>
          <a:p>
            <a:r>
              <a:rPr lang="en-US" sz="2400" b="1" dirty="0" smtClean="0"/>
              <a:t>Clustering can be overwhelming</a:t>
            </a:r>
            <a:endParaRPr lang="en-US" sz="2400" b="1" dirty="0"/>
          </a:p>
        </p:txBody>
      </p:sp>
      <p:sp>
        <p:nvSpPr>
          <p:cNvPr id="9" name="Rectangle 8"/>
          <p:cNvSpPr/>
          <p:nvPr/>
        </p:nvSpPr>
        <p:spPr>
          <a:xfrm>
            <a:off x="7847120" y="5995082"/>
            <a:ext cx="2798062" cy="461665"/>
          </a:xfrm>
          <a:prstGeom prst="rect">
            <a:avLst/>
          </a:prstGeom>
        </p:spPr>
        <p:txBody>
          <a:bodyPr wrap="none">
            <a:spAutoFit/>
          </a:bodyPr>
          <a:lstStyle/>
          <a:p>
            <a:r>
              <a:rPr lang="en-US" sz="2400" b="1" dirty="0" smtClean="0"/>
              <a:t>Kubernetes can help</a:t>
            </a:r>
            <a:endParaRPr lang="en-US" sz="2400" b="1" dirty="0"/>
          </a:p>
        </p:txBody>
      </p:sp>
      <p:pic>
        <p:nvPicPr>
          <p:cNvPr id="10" name="Picture 9"/>
          <p:cNvPicPr>
            <a:picLocks noChangeAspect="1"/>
          </p:cNvPicPr>
          <p:nvPr/>
        </p:nvPicPr>
        <p:blipFill>
          <a:blip r:embed="rId2"/>
          <a:stretch>
            <a:fillRect/>
          </a:stretch>
        </p:blipFill>
        <p:spPr>
          <a:xfrm>
            <a:off x="7585022" y="3535797"/>
            <a:ext cx="3060160" cy="24592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p:cNvPicPr>
            <a:picLocks noChangeAspect="1"/>
          </p:cNvPicPr>
          <p:nvPr/>
        </p:nvPicPr>
        <p:blipFill rotWithShape="1">
          <a:blip r:embed="rId3"/>
          <a:srcRect t="17545" b="12583"/>
          <a:stretch/>
        </p:blipFill>
        <p:spPr>
          <a:xfrm>
            <a:off x="902337" y="1593338"/>
            <a:ext cx="5046407" cy="234627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3823508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9215173" y="3219435"/>
            <a:ext cx="2463864" cy="2984988"/>
          </a:xfrm>
          <a:prstGeom prst="round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9" name="Rounded Rectangle 18"/>
          <p:cNvSpPr/>
          <p:nvPr/>
        </p:nvSpPr>
        <p:spPr>
          <a:xfrm>
            <a:off x="9011973" y="3067035"/>
            <a:ext cx="2463864" cy="2984988"/>
          </a:xfrm>
          <a:prstGeom prst="round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Rounded Rectangle 12"/>
          <p:cNvSpPr/>
          <p:nvPr/>
        </p:nvSpPr>
        <p:spPr>
          <a:xfrm>
            <a:off x="8808773" y="2914635"/>
            <a:ext cx="2463864" cy="2984988"/>
          </a:xfrm>
          <a:prstGeom prst="round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Title 1"/>
          <p:cNvSpPr>
            <a:spLocks noGrp="1"/>
          </p:cNvSpPr>
          <p:nvPr>
            <p:ph type="title"/>
          </p:nvPr>
        </p:nvSpPr>
        <p:spPr>
          <a:xfrm>
            <a:off x="299837" y="55118"/>
            <a:ext cx="10972800" cy="1143000"/>
          </a:xfrm>
        </p:spPr>
        <p:txBody>
          <a:bodyPr>
            <a:normAutofit/>
          </a:bodyPr>
          <a:lstStyle/>
          <a:p>
            <a:r>
              <a:rPr lang="en-US" sz="2800" dirty="0">
                <a:sym typeface="Arial"/>
              </a:rPr>
              <a:t>What is Kubernetes?</a:t>
            </a:r>
          </a:p>
        </p:txBody>
      </p:sp>
      <p:graphicFrame>
        <p:nvGraphicFramePr>
          <p:cNvPr id="4" name="Diagram 3"/>
          <p:cNvGraphicFramePr/>
          <p:nvPr>
            <p:extLst>
              <p:ext uri="{D42A27DB-BD31-4B8C-83A1-F6EECF244321}">
                <p14:modId xmlns:p14="http://schemas.microsoft.com/office/powerpoint/2010/main" val="1863215264"/>
              </p:ext>
            </p:extLst>
          </p:nvPr>
        </p:nvGraphicFramePr>
        <p:xfrm>
          <a:off x="3135536" y="956474"/>
          <a:ext cx="6499101" cy="2304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3651242" y="3965415"/>
            <a:ext cx="2091897" cy="1366227"/>
            <a:chOff x="5236" y="1024670"/>
            <a:chExt cx="1568923" cy="1366227"/>
          </a:xfrm>
          <a:solidFill>
            <a:schemeClr val="accent3"/>
          </a:solidFill>
        </p:grpSpPr>
        <p:sp>
          <p:nvSpPr>
            <p:cNvPr id="6" name="Rounded Rectangle 5"/>
            <p:cNvSpPr/>
            <p:nvPr/>
          </p:nvSpPr>
          <p:spPr>
            <a:xfrm>
              <a:off x="5236" y="1024670"/>
              <a:ext cx="1568923" cy="1366227"/>
            </a:xfrm>
            <a:prstGeom prst="roundRect">
              <a:avLst/>
            </a:prstGeom>
            <a:grpFill/>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7" name="Rounded Rectangle 4"/>
            <p:cNvSpPr/>
            <p:nvPr/>
          </p:nvSpPr>
          <p:spPr>
            <a:xfrm>
              <a:off x="71930" y="1091364"/>
              <a:ext cx="1435535" cy="123283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rgbClr val="000000"/>
                  </a:solidFill>
                </a:rPr>
                <a:t>Kubernetes master</a:t>
              </a:r>
              <a:endParaRPr lang="en-US" sz="1700" b="1" kern="1200" dirty="0">
                <a:solidFill>
                  <a:srgbClr val="000000"/>
                </a:solidFill>
              </a:endParaRPr>
            </a:p>
          </p:txBody>
        </p:sp>
      </p:grpSp>
      <p:grpSp>
        <p:nvGrpSpPr>
          <p:cNvPr id="9" name="Group 8"/>
          <p:cNvGrpSpPr/>
          <p:nvPr/>
        </p:nvGrpSpPr>
        <p:grpSpPr>
          <a:xfrm>
            <a:off x="8981322" y="4812046"/>
            <a:ext cx="2091897" cy="929092"/>
            <a:chOff x="5236" y="1024670"/>
            <a:chExt cx="1568923" cy="1366227"/>
          </a:xfrm>
          <a:solidFill>
            <a:schemeClr val="accent3"/>
          </a:solidFill>
        </p:grpSpPr>
        <p:sp>
          <p:nvSpPr>
            <p:cNvPr id="10" name="Rounded Rectangle 9"/>
            <p:cNvSpPr/>
            <p:nvPr/>
          </p:nvSpPr>
          <p:spPr>
            <a:xfrm>
              <a:off x="5236" y="1024670"/>
              <a:ext cx="1568923" cy="1366227"/>
            </a:xfrm>
            <a:prstGeom prst="roundRect">
              <a:avLst/>
            </a:prstGeom>
            <a:grpFill/>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1" name="Rounded Rectangle 4"/>
            <p:cNvSpPr/>
            <p:nvPr/>
          </p:nvSpPr>
          <p:spPr>
            <a:xfrm>
              <a:off x="71930" y="1091364"/>
              <a:ext cx="1435535" cy="123283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rgbClr val="000000"/>
                  </a:solidFill>
                </a:rPr>
                <a:t>Kubernetes agent</a:t>
              </a:r>
              <a:endParaRPr lang="en-US" sz="1700" b="1" kern="1200" dirty="0">
                <a:solidFill>
                  <a:srgbClr val="000000"/>
                </a:solidFill>
              </a:endParaRPr>
            </a:p>
          </p:txBody>
        </p:sp>
      </p:grpSp>
      <p:sp>
        <p:nvSpPr>
          <p:cNvPr id="12" name="Rounded Rectangle 11"/>
          <p:cNvSpPr/>
          <p:nvPr/>
        </p:nvSpPr>
        <p:spPr>
          <a:xfrm>
            <a:off x="3475109" y="3320636"/>
            <a:ext cx="2463864" cy="2420513"/>
          </a:xfrm>
          <a:prstGeom prst="round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Rounded Rectangle 4"/>
          <p:cNvSpPr/>
          <p:nvPr/>
        </p:nvSpPr>
        <p:spPr>
          <a:xfrm>
            <a:off x="8923919" y="3521757"/>
            <a:ext cx="1914047" cy="838383"/>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rgbClr val="000000"/>
                </a:solidFill>
              </a:rPr>
              <a:t>Containerized apps</a:t>
            </a:r>
            <a:endParaRPr lang="en-US" sz="1700" b="1" kern="1200" dirty="0">
              <a:solidFill>
                <a:srgbClr val="000000"/>
              </a:solidFill>
            </a:endParaRPr>
          </a:p>
        </p:txBody>
      </p:sp>
      <p:sp>
        <p:nvSpPr>
          <p:cNvPr id="17" name="Rounded Rectangle 4"/>
          <p:cNvSpPr/>
          <p:nvPr/>
        </p:nvSpPr>
        <p:spPr>
          <a:xfrm>
            <a:off x="9043503" y="3642792"/>
            <a:ext cx="1914047" cy="838383"/>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rgbClr val="000000"/>
                </a:solidFill>
              </a:rPr>
              <a:t>Containerized apps</a:t>
            </a:r>
            <a:endParaRPr lang="en-US" sz="1700" b="1" kern="1200" dirty="0">
              <a:solidFill>
                <a:srgbClr val="000000"/>
              </a:solidFill>
            </a:endParaRPr>
          </a:p>
        </p:txBody>
      </p:sp>
      <p:sp>
        <p:nvSpPr>
          <p:cNvPr id="18" name="Rounded Rectangle 4"/>
          <p:cNvSpPr/>
          <p:nvPr/>
        </p:nvSpPr>
        <p:spPr>
          <a:xfrm>
            <a:off x="9189831" y="3736876"/>
            <a:ext cx="1914047" cy="838383"/>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rgbClr val="000000"/>
                </a:solidFill>
              </a:rPr>
              <a:t>Containerized apps</a:t>
            </a:r>
            <a:endParaRPr lang="en-US" sz="1700" b="1" kern="1200" dirty="0">
              <a:solidFill>
                <a:srgbClr val="000000"/>
              </a:solidFill>
            </a:endParaRPr>
          </a:p>
        </p:txBody>
      </p:sp>
      <p:cxnSp>
        <p:nvCxnSpPr>
          <p:cNvPr id="21" name="Straight Arrow Connector 20"/>
          <p:cNvCxnSpPr>
            <a:stCxn id="12" idx="3"/>
          </p:cNvCxnSpPr>
          <p:nvPr/>
        </p:nvCxnSpPr>
        <p:spPr>
          <a:xfrm>
            <a:off x="5938973" y="4530882"/>
            <a:ext cx="28698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28689" y="3627974"/>
            <a:ext cx="2882971" cy="1754327"/>
          </a:xfrm>
          <a:prstGeom prst="rect">
            <a:avLst/>
          </a:prstGeom>
        </p:spPr>
        <p:txBody>
          <a:bodyPr wrap="square">
            <a:spAutoFit/>
          </a:bodyPr>
          <a:lstStyle/>
          <a:p>
            <a:pPr marL="285750" indent="-285750">
              <a:buFont typeface="Wingdings" charset="2"/>
              <a:buChar char="ü"/>
            </a:pPr>
            <a:r>
              <a:rPr lang="en-US" i="1" dirty="0" smtClean="0">
                <a:solidFill>
                  <a:schemeClr val="tx2"/>
                </a:solidFill>
              </a:rPr>
              <a:t>Scheduling</a:t>
            </a:r>
          </a:p>
          <a:p>
            <a:pPr marL="285750" indent="-285750">
              <a:buFont typeface="Wingdings" charset="2"/>
              <a:buChar char="ü"/>
            </a:pPr>
            <a:r>
              <a:rPr lang="en-US" i="1" dirty="0" smtClean="0">
                <a:solidFill>
                  <a:schemeClr val="tx2"/>
                </a:solidFill>
              </a:rPr>
              <a:t>Monitoring</a:t>
            </a:r>
          </a:p>
          <a:p>
            <a:pPr marL="285750" indent="-285750">
              <a:buFont typeface="Wingdings" charset="2"/>
              <a:buChar char="ü"/>
            </a:pPr>
            <a:r>
              <a:rPr lang="en-US" i="1" dirty="0" smtClean="0">
                <a:solidFill>
                  <a:schemeClr val="tx2"/>
                </a:solidFill>
              </a:rPr>
              <a:t>Recovery management</a:t>
            </a:r>
          </a:p>
          <a:p>
            <a:pPr marL="285750" indent="-285750">
              <a:buFont typeface="Wingdings" charset="2"/>
              <a:buChar char="ü"/>
            </a:pPr>
            <a:r>
              <a:rPr lang="en-US" i="1" dirty="0" smtClean="0">
                <a:solidFill>
                  <a:schemeClr val="tx2"/>
                </a:solidFill>
              </a:rPr>
              <a:t>Auto-scaling</a:t>
            </a:r>
          </a:p>
          <a:p>
            <a:pPr marL="285750" indent="-285750">
              <a:buFont typeface="Wingdings" charset="2"/>
              <a:buChar char="ü"/>
            </a:pPr>
            <a:r>
              <a:rPr lang="en-US" i="1" dirty="0" smtClean="0">
                <a:solidFill>
                  <a:schemeClr val="tx2"/>
                </a:solidFill>
              </a:rPr>
              <a:t>Authorization/Authentication…</a:t>
            </a:r>
            <a:endParaRPr lang="en-US" i="1" dirty="0">
              <a:solidFill>
                <a:schemeClr val="tx2"/>
              </a:solidFill>
            </a:endParaRPr>
          </a:p>
        </p:txBody>
      </p:sp>
      <p:sp>
        <p:nvSpPr>
          <p:cNvPr id="23" name="Left Brace 22"/>
          <p:cNvSpPr/>
          <p:nvPr/>
        </p:nvSpPr>
        <p:spPr>
          <a:xfrm rot="10800000">
            <a:off x="2891357" y="3627962"/>
            <a:ext cx="740715" cy="2031326"/>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p:cNvSpPr/>
          <p:nvPr/>
        </p:nvSpPr>
        <p:spPr>
          <a:xfrm>
            <a:off x="3901828" y="3327915"/>
            <a:ext cx="1418390" cy="369332"/>
          </a:xfrm>
          <a:prstGeom prst="rect">
            <a:avLst/>
          </a:prstGeom>
        </p:spPr>
        <p:txBody>
          <a:bodyPr wrap="none">
            <a:spAutoFit/>
          </a:bodyPr>
          <a:lstStyle/>
          <a:p>
            <a:r>
              <a:rPr lang="en-US" i="1" dirty="0" smtClean="0">
                <a:solidFill>
                  <a:schemeClr val="tx2"/>
                </a:solidFill>
              </a:rPr>
              <a:t>Master Node</a:t>
            </a:r>
            <a:endParaRPr lang="en-US" dirty="0"/>
          </a:p>
        </p:txBody>
      </p:sp>
      <p:sp>
        <p:nvSpPr>
          <p:cNvPr id="25" name="Rectangle 24"/>
          <p:cNvSpPr/>
          <p:nvPr/>
        </p:nvSpPr>
        <p:spPr>
          <a:xfrm>
            <a:off x="9291304" y="2892101"/>
            <a:ext cx="1486830" cy="646331"/>
          </a:xfrm>
          <a:prstGeom prst="rect">
            <a:avLst/>
          </a:prstGeom>
        </p:spPr>
        <p:txBody>
          <a:bodyPr wrap="none">
            <a:spAutoFit/>
          </a:bodyPr>
          <a:lstStyle/>
          <a:p>
            <a:pPr algn="ctr"/>
            <a:r>
              <a:rPr lang="en-US" i="1" dirty="0" smtClean="0">
                <a:solidFill>
                  <a:schemeClr val="tx2"/>
                </a:solidFill>
              </a:rPr>
              <a:t>Worker Node</a:t>
            </a:r>
          </a:p>
          <a:p>
            <a:pPr algn="ctr"/>
            <a:r>
              <a:rPr lang="en-US" i="1" dirty="0" smtClean="0">
                <a:solidFill>
                  <a:schemeClr val="tx2"/>
                </a:solidFill>
              </a:rPr>
              <a:t>(Minion)</a:t>
            </a:r>
            <a:endParaRPr lang="en-US" dirty="0"/>
          </a:p>
        </p:txBody>
      </p:sp>
      <p:sp>
        <p:nvSpPr>
          <p:cNvPr id="26" name="Rectangle 25"/>
          <p:cNvSpPr/>
          <p:nvPr/>
        </p:nvSpPr>
        <p:spPr>
          <a:xfrm>
            <a:off x="5980781" y="4760584"/>
            <a:ext cx="2639856" cy="1077218"/>
          </a:xfrm>
          <a:prstGeom prst="rect">
            <a:avLst/>
          </a:prstGeom>
        </p:spPr>
        <p:txBody>
          <a:bodyPr wrap="square">
            <a:spAutoFit/>
          </a:bodyPr>
          <a:lstStyle/>
          <a:p>
            <a:pPr marL="285750" indent="-285750">
              <a:buFont typeface="Wingdings" charset="2"/>
              <a:buChar char="ü"/>
            </a:pPr>
            <a:r>
              <a:rPr lang="en-US" sz="1600" i="1" dirty="0" smtClean="0">
                <a:solidFill>
                  <a:schemeClr val="tx2"/>
                </a:solidFill>
              </a:rPr>
              <a:t>Monitoring</a:t>
            </a:r>
          </a:p>
          <a:p>
            <a:pPr marL="285750" indent="-285750">
              <a:buFont typeface="Wingdings" charset="2"/>
              <a:buChar char="ü"/>
            </a:pPr>
            <a:r>
              <a:rPr lang="en-US" sz="1600" i="1" dirty="0" smtClean="0">
                <a:solidFill>
                  <a:schemeClr val="tx2"/>
                </a:solidFill>
              </a:rPr>
              <a:t>Reporting</a:t>
            </a:r>
          </a:p>
          <a:p>
            <a:pPr marL="285750" indent="-285750">
              <a:buFont typeface="Wingdings" charset="2"/>
              <a:buChar char="ü"/>
            </a:pPr>
            <a:r>
              <a:rPr lang="en-US" sz="1600" i="1" dirty="0" smtClean="0">
                <a:solidFill>
                  <a:schemeClr val="tx2"/>
                </a:solidFill>
              </a:rPr>
              <a:t>Executing </a:t>
            </a:r>
            <a:r>
              <a:rPr lang="en-US" sz="1600" i="1" dirty="0" smtClean="0">
                <a:solidFill>
                  <a:schemeClr val="tx2"/>
                </a:solidFill>
              </a:rPr>
              <a:t>master’s recommendations…</a:t>
            </a:r>
            <a:endParaRPr lang="en-US" sz="1600" i="1" dirty="0">
              <a:solidFill>
                <a:schemeClr val="tx2"/>
              </a:solidFill>
            </a:endParaRPr>
          </a:p>
        </p:txBody>
      </p:sp>
      <p:sp>
        <p:nvSpPr>
          <p:cNvPr id="27" name="Left Brace 26"/>
          <p:cNvSpPr/>
          <p:nvPr/>
        </p:nvSpPr>
        <p:spPr>
          <a:xfrm rot="10800000">
            <a:off x="7971291" y="4796984"/>
            <a:ext cx="1010024" cy="1015663"/>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095944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Kubernetes Resource Organization </a:t>
            </a:r>
            <a:endParaRPr lang="en-US" dirty="0"/>
          </a:p>
        </p:txBody>
      </p:sp>
      <p:pic>
        <p:nvPicPr>
          <p:cNvPr id="2" name="Picture 1" descr="Screen Shot 2016-02-29 at 6.22.52 PM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960" y="1325087"/>
            <a:ext cx="9641765" cy="5291447"/>
          </a:xfrm>
          <a:prstGeom prst="rect">
            <a:avLst/>
          </a:prstGeom>
        </p:spPr>
      </p:pic>
      <p:grpSp>
        <p:nvGrpSpPr>
          <p:cNvPr id="4" name="Group 3"/>
          <p:cNvGrpSpPr/>
          <p:nvPr/>
        </p:nvGrpSpPr>
        <p:grpSpPr>
          <a:xfrm>
            <a:off x="6997586" y="1183454"/>
            <a:ext cx="5179783" cy="3054347"/>
            <a:chOff x="7012217" y="189018"/>
            <a:chExt cx="5179782" cy="3054347"/>
          </a:xfrm>
        </p:grpSpPr>
        <p:grpSp>
          <p:nvGrpSpPr>
            <p:cNvPr id="5" name="Group 4"/>
            <p:cNvGrpSpPr/>
            <p:nvPr/>
          </p:nvGrpSpPr>
          <p:grpSpPr>
            <a:xfrm>
              <a:off x="7012217" y="189018"/>
              <a:ext cx="4983732" cy="3054347"/>
              <a:chOff x="7012217" y="189018"/>
              <a:chExt cx="4983732" cy="3054347"/>
            </a:xfrm>
          </p:grpSpPr>
          <p:grpSp>
            <p:nvGrpSpPr>
              <p:cNvPr id="7" name="Group 6"/>
              <p:cNvGrpSpPr/>
              <p:nvPr/>
            </p:nvGrpSpPr>
            <p:grpSpPr>
              <a:xfrm>
                <a:off x="7012217" y="189018"/>
                <a:ext cx="4487505" cy="3054347"/>
                <a:chOff x="7012217" y="189018"/>
                <a:chExt cx="4487505" cy="3054347"/>
              </a:xfrm>
            </p:grpSpPr>
            <p:cxnSp>
              <p:nvCxnSpPr>
                <p:cNvPr id="10" name="Curved Connector 9"/>
                <p:cNvCxnSpPr/>
                <p:nvPr/>
              </p:nvCxnSpPr>
              <p:spPr>
                <a:xfrm rot="5400000">
                  <a:off x="7326025" y="981916"/>
                  <a:ext cx="1947641" cy="2575258"/>
                </a:xfrm>
                <a:prstGeom prst="curved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0196172" y="189018"/>
                  <a:ext cx="1303550" cy="584776"/>
                </a:xfrm>
                <a:prstGeom prst="rect">
                  <a:avLst/>
                </a:prstGeom>
              </p:spPr>
              <p:txBody>
                <a:bodyPr wrap="none">
                  <a:spAutoFit/>
                </a:bodyPr>
                <a:lstStyle/>
                <a:p>
                  <a:pPr algn="ctr"/>
                  <a:r>
                    <a:rPr lang="en-US" sz="1600" i="1" dirty="0" smtClean="0">
                      <a:solidFill>
                        <a:srgbClr val="1F497D"/>
                      </a:solidFill>
                    </a:rPr>
                    <a:t>Example pod </a:t>
                  </a:r>
                </a:p>
                <a:p>
                  <a:pPr algn="ctr"/>
                  <a:r>
                    <a:rPr lang="en-US" sz="1600" i="1" dirty="0" smtClean="0">
                      <a:solidFill>
                        <a:srgbClr val="1F497D"/>
                      </a:solidFill>
                    </a:rPr>
                    <a:t>description</a:t>
                  </a:r>
                  <a:endParaRPr lang="en-US" sz="1600" i="1" dirty="0">
                    <a:solidFill>
                      <a:srgbClr val="1F497D"/>
                    </a:solidFill>
                  </a:endParaRPr>
                </a:p>
              </p:txBody>
            </p:sp>
          </p:grpSp>
          <p:sp>
            <p:nvSpPr>
              <p:cNvPr id="8" name="Folded Corner 7"/>
              <p:cNvSpPr/>
              <p:nvPr/>
            </p:nvSpPr>
            <p:spPr>
              <a:xfrm>
                <a:off x="9587472" y="753879"/>
                <a:ext cx="2408477" cy="2262463"/>
              </a:xfrm>
              <a:prstGeom prst="foldedCorner">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grpSp>
        <p:sp>
          <p:nvSpPr>
            <p:cNvPr id="6" name="Rectangle 5"/>
            <p:cNvSpPr/>
            <p:nvPr/>
          </p:nvSpPr>
          <p:spPr>
            <a:xfrm>
              <a:off x="9630248" y="805170"/>
              <a:ext cx="2561751" cy="188000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50000"/>
                </a:lnSpc>
                <a:spcBef>
                  <a:spcPts val="600"/>
                </a:spcBef>
              </a:pPr>
              <a:r>
                <a:rPr lang="en-US" sz="1400" b="1" dirty="0" smtClean="0">
                  <a:solidFill>
                    <a:srgbClr val="0000FF"/>
                  </a:solidFill>
                  <a:cs typeface=" arial body"/>
                </a:rPr>
                <a:t>kind</a:t>
              </a:r>
              <a:r>
                <a:rPr lang="en-US" sz="1400" b="1" dirty="0">
                  <a:solidFill>
                    <a:srgbClr val="0000FF"/>
                  </a:solidFill>
                  <a:cs typeface=" arial body"/>
                </a:rPr>
                <a:t>: Pod</a:t>
              </a:r>
            </a:p>
            <a:p>
              <a:pPr>
                <a:lnSpc>
                  <a:spcPct val="50000"/>
                </a:lnSpc>
                <a:spcBef>
                  <a:spcPts val="600"/>
                </a:spcBef>
              </a:pPr>
              <a:r>
                <a:rPr lang="en-US" sz="1400" dirty="0">
                  <a:cs typeface=" arial body"/>
                </a:rPr>
                <a:t>metadata:</a:t>
              </a:r>
            </a:p>
            <a:p>
              <a:pPr>
                <a:lnSpc>
                  <a:spcPct val="50000"/>
                </a:lnSpc>
                <a:spcBef>
                  <a:spcPts val="600"/>
                </a:spcBef>
              </a:pPr>
              <a:r>
                <a:rPr lang="en-US" sz="1400" dirty="0">
                  <a:cs typeface=" arial body"/>
                </a:rPr>
                <a:t>  name: </a:t>
              </a:r>
              <a:r>
                <a:rPr lang="en-US" sz="1400" dirty="0" err="1" smtClean="0">
                  <a:cs typeface=" arial body"/>
                </a:rPr>
                <a:t>myPod</a:t>
              </a:r>
              <a:endParaRPr lang="en-US" sz="1400" dirty="0" smtClean="0">
                <a:cs typeface=" arial body"/>
              </a:endParaRPr>
            </a:p>
            <a:p>
              <a:pPr>
                <a:lnSpc>
                  <a:spcPct val="50000"/>
                </a:lnSpc>
                <a:spcBef>
                  <a:spcPts val="600"/>
                </a:spcBef>
              </a:pPr>
              <a:r>
                <a:rPr lang="en-US" sz="1400" dirty="0" smtClean="0">
                  <a:cs typeface=" arial body"/>
                </a:rPr>
                <a:t>spec</a:t>
              </a:r>
              <a:r>
                <a:rPr lang="en-US" sz="1400" dirty="0">
                  <a:cs typeface=" arial body"/>
                </a:rPr>
                <a:t>:</a:t>
              </a:r>
            </a:p>
            <a:p>
              <a:pPr>
                <a:lnSpc>
                  <a:spcPct val="50000"/>
                </a:lnSpc>
                <a:spcBef>
                  <a:spcPts val="600"/>
                </a:spcBef>
              </a:pPr>
              <a:r>
                <a:rPr lang="en-US" sz="1400" dirty="0">
                  <a:cs typeface=" arial body"/>
                </a:rPr>
                <a:t>  containers:</a:t>
              </a:r>
            </a:p>
            <a:p>
              <a:pPr>
                <a:lnSpc>
                  <a:spcPct val="50000"/>
                </a:lnSpc>
                <a:spcBef>
                  <a:spcPts val="600"/>
                </a:spcBef>
              </a:pPr>
              <a:r>
                <a:rPr lang="en-US" sz="1400" dirty="0">
                  <a:cs typeface=" arial body"/>
                </a:rPr>
                <a:t>  - name: sleep-forever</a:t>
              </a:r>
            </a:p>
            <a:p>
              <a:pPr>
                <a:lnSpc>
                  <a:spcPct val="50000"/>
                </a:lnSpc>
                <a:spcBef>
                  <a:spcPts val="600"/>
                </a:spcBef>
              </a:pPr>
              <a:r>
                <a:rPr lang="en-US" sz="1400" dirty="0">
                  <a:cs typeface=" arial body"/>
                </a:rPr>
                <a:t>    image: pause:0.8.0</a:t>
              </a:r>
            </a:p>
            <a:p>
              <a:pPr>
                <a:lnSpc>
                  <a:spcPct val="50000"/>
                </a:lnSpc>
                <a:spcBef>
                  <a:spcPts val="600"/>
                </a:spcBef>
              </a:pPr>
              <a:r>
                <a:rPr lang="en-US" sz="1400" dirty="0">
                  <a:cs typeface=" arial body"/>
                </a:rPr>
                <a:t>    </a:t>
              </a:r>
              <a:r>
                <a:rPr lang="en-US" sz="1400" b="1" dirty="0">
                  <a:solidFill>
                    <a:srgbClr val="800000"/>
                  </a:solidFill>
                  <a:cs typeface=" arial body"/>
                </a:rPr>
                <a:t>resources:</a:t>
              </a:r>
            </a:p>
            <a:p>
              <a:pPr>
                <a:lnSpc>
                  <a:spcPct val="50000"/>
                </a:lnSpc>
                <a:spcBef>
                  <a:spcPts val="600"/>
                </a:spcBef>
              </a:pPr>
              <a:r>
                <a:rPr lang="en-US" sz="1400" b="1" dirty="0">
                  <a:solidFill>
                    <a:srgbClr val="800000"/>
                  </a:solidFill>
                  <a:cs typeface=" arial body"/>
                </a:rPr>
                <a:t>      limits:</a:t>
              </a:r>
            </a:p>
            <a:p>
              <a:pPr>
                <a:lnSpc>
                  <a:spcPct val="50000"/>
                </a:lnSpc>
                <a:spcBef>
                  <a:spcPts val="600"/>
                </a:spcBef>
              </a:pPr>
              <a:r>
                <a:rPr lang="en-US" sz="1400" b="1" dirty="0" smtClean="0">
                  <a:solidFill>
                    <a:srgbClr val="800000"/>
                  </a:solidFill>
                  <a:cs typeface=" arial body"/>
                </a:rPr>
                <a:t>        memory</a:t>
              </a:r>
              <a:r>
                <a:rPr lang="en-US" sz="1400" b="1" dirty="0">
                  <a:solidFill>
                    <a:srgbClr val="800000"/>
                  </a:solidFill>
                  <a:cs typeface=" arial body"/>
                </a:rPr>
                <a:t>: 1000Mi</a:t>
              </a:r>
            </a:p>
          </p:txBody>
        </p:sp>
      </p:grpSp>
    </p:spTree>
    <p:extLst>
      <p:ext uri="{BB962C8B-B14F-4D97-AF65-F5344CB8AC3E}">
        <p14:creationId xmlns:p14="http://schemas.microsoft.com/office/powerpoint/2010/main" val="11620890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K8s APIs</a:t>
            </a:r>
            <a:endParaRPr lang="en-US" dirty="0"/>
          </a:p>
        </p:txBody>
      </p:sp>
      <p:sp>
        <p:nvSpPr>
          <p:cNvPr id="4" name="Rectangle 3"/>
          <p:cNvSpPr/>
          <p:nvPr/>
        </p:nvSpPr>
        <p:spPr>
          <a:xfrm>
            <a:off x="2438400" y="1764646"/>
            <a:ext cx="1930400" cy="1295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Core Group</a:t>
            </a:r>
            <a:endParaRPr lang="en-US" dirty="0"/>
          </a:p>
        </p:txBody>
      </p:sp>
      <p:sp>
        <p:nvSpPr>
          <p:cNvPr id="5" name="Rectangle 4"/>
          <p:cNvSpPr/>
          <p:nvPr/>
        </p:nvSpPr>
        <p:spPr>
          <a:xfrm>
            <a:off x="8229600" y="1764646"/>
            <a:ext cx="1930400" cy="1295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Extensions Group</a:t>
            </a:r>
            <a:endParaRPr lang="en-US" dirty="0"/>
          </a:p>
        </p:txBody>
      </p:sp>
      <p:sp>
        <p:nvSpPr>
          <p:cNvPr id="7" name="Rectangle 6"/>
          <p:cNvSpPr/>
          <p:nvPr/>
        </p:nvSpPr>
        <p:spPr>
          <a:xfrm>
            <a:off x="2437837" y="1764646"/>
            <a:ext cx="7722163" cy="13836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monolithic v1 API</a:t>
            </a:r>
          </a:p>
        </p:txBody>
      </p:sp>
      <p:sp>
        <p:nvSpPr>
          <p:cNvPr id="9" name="Rectangle 8"/>
          <p:cNvSpPr/>
          <p:nvPr/>
        </p:nvSpPr>
        <p:spPr>
          <a:xfrm>
            <a:off x="1512248" y="3606659"/>
            <a:ext cx="2582758" cy="2308324"/>
          </a:xfrm>
          <a:prstGeom prst="rect">
            <a:avLst/>
          </a:prstGeom>
        </p:spPr>
        <p:txBody>
          <a:bodyPr wrap="none">
            <a:spAutoFit/>
          </a:bodyPr>
          <a:lstStyle/>
          <a:p>
            <a:pPr lvl="1"/>
            <a:r>
              <a:rPr lang="en-US" b="1" dirty="0">
                <a:solidFill>
                  <a:schemeClr val="accent1"/>
                </a:solidFill>
              </a:rPr>
              <a:t>REST path /</a:t>
            </a:r>
            <a:r>
              <a:rPr lang="en-US" b="1" dirty="0" err="1">
                <a:solidFill>
                  <a:schemeClr val="accent1"/>
                </a:solidFill>
              </a:rPr>
              <a:t>api</a:t>
            </a:r>
            <a:r>
              <a:rPr lang="en-US" b="1" dirty="0">
                <a:solidFill>
                  <a:schemeClr val="accent1"/>
                </a:solidFill>
              </a:rPr>
              <a:t>/</a:t>
            </a:r>
            <a:r>
              <a:rPr lang="en-US" b="1" dirty="0" smtClean="0">
                <a:solidFill>
                  <a:schemeClr val="accent1"/>
                </a:solidFill>
              </a:rPr>
              <a:t>v1</a:t>
            </a:r>
          </a:p>
          <a:p>
            <a:pPr marL="742950" lvl="1" indent="-285750">
              <a:buFont typeface="Wingdings" charset="2"/>
              <a:buChar char="ü"/>
            </a:pPr>
            <a:r>
              <a:rPr lang="en-US" dirty="0" smtClean="0"/>
              <a:t>Pods</a:t>
            </a:r>
          </a:p>
          <a:p>
            <a:pPr marL="742950" lvl="1" indent="-285750">
              <a:buFont typeface="Wingdings" charset="2"/>
              <a:buChar char="ü"/>
            </a:pPr>
            <a:r>
              <a:rPr lang="en-US" dirty="0" smtClean="0"/>
              <a:t>Services</a:t>
            </a:r>
          </a:p>
          <a:p>
            <a:pPr marL="742950" lvl="1" indent="-285750">
              <a:buFont typeface="Wingdings" charset="2"/>
              <a:buChar char="ü"/>
            </a:pPr>
            <a:r>
              <a:rPr lang="en-US" dirty="0" smtClean="0"/>
              <a:t>Replication controllers</a:t>
            </a:r>
          </a:p>
          <a:p>
            <a:pPr marL="742950" lvl="1" indent="-285750">
              <a:buFont typeface="Wingdings" charset="2"/>
              <a:buChar char="ü"/>
            </a:pPr>
            <a:r>
              <a:rPr lang="en-US" dirty="0" smtClean="0"/>
              <a:t>Resource quotas</a:t>
            </a:r>
          </a:p>
          <a:p>
            <a:pPr marL="742950" lvl="1" indent="-285750">
              <a:buFont typeface="Wingdings" charset="2"/>
              <a:buChar char="ü"/>
            </a:pPr>
            <a:r>
              <a:rPr lang="en-US" dirty="0" smtClean="0"/>
              <a:t>Nodes</a:t>
            </a:r>
          </a:p>
          <a:p>
            <a:pPr marL="742950" lvl="1" indent="-285750">
              <a:buFont typeface="Wingdings" charset="2"/>
              <a:buChar char="ü"/>
            </a:pPr>
            <a:r>
              <a:rPr lang="en-US" dirty="0" smtClean="0"/>
              <a:t>Endpoints</a:t>
            </a:r>
          </a:p>
          <a:p>
            <a:pPr marL="742950" lvl="1" indent="-285750">
              <a:buFont typeface="Wingdings" charset="2"/>
              <a:buChar char="ü"/>
            </a:pPr>
            <a:r>
              <a:rPr lang="en-US" dirty="0" smtClean="0"/>
              <a:t>…</a:t>
            </a:r>
            <a:endParaRPr lang="en-US" dirty="0"/>
          </a:p>
        </p:txBody>
      </p:sp>
      <p:sp>
        <p:nvSpPr>
          <p:cNvPr id="10" name="Rectangle 9"/>
          <p:cNvSpPr/>
          <p:nvPr/>
        </p:nvSpPr>
        <p:spPr>
          <a:xfrm>
            <a:off x="6429613" y="3664489"/>
            <a:ext cx="3886889" cy="2308324"/>
          </a:xfrm>
          <a:prstGeom prst="rect">
            <a:avLst/>
          </a:prstGeom>
        </p:spPr>
        <p:txBody>
          <a:bodyPr wrap="none">
            <a:spAutoFit/>
          </a:bodyPr>
          <a:lstStyle/>
          <a:p>
            <a:pPr lvl="1"/>
            <a:r>
              <a:rPr lang="en-US" b="1" dirty="0">
                <a:solidFill>
                  <a:srgbClr val="4F81BD"/>
                </a:solidFill>
              </a:rPr>
              <a:t>REST path /</a:t>
            </a:r>
            <a:r>
              <a:rPr lang="en-US" b="1" dirty="0" err="1">
                <a:solidFill>
                  <a:srgbClr val="4F81BD"/>
                </a:solidFill>
              </a:rPr>
              <a:t>apis</a:t>
            </a:r>
            <a:r>
              <a:rPr lang="en-US" b="1" dirty="0">
                <a:solidFill>
                  <a:srgbClr val="4F81BD"/>
                </a:solidFill>
              </a:rPr>
              <a:t>/extensions/$</a:t>
            </a:r>
            <a:r>
              <a:rPr lang="en-US" b="1" dirty="0" smtClean="0">
                <a:solidFill>
                  <a:srgbClr val="4F81BD"/>
                </a:solidFill>
              </a:rPr>
              <a:t>VERSION</a:t>
            </a:r>
          </a:p>
          <a:p>
            <a:pPr marL="742950" lvl="1" indent="-285750">
              <a:buFont typeface="Wingdings" charset="2"/>
              <a:buChar char="ü"/>
            </a:pPr>
            <a:r>
              <a:rPr lang="en-US" dirty="0"/>
              <a:t>Deployments</a:t>
            </a:r>
            <a:endParaRPr lang="en-US" dirty="0" smtClean="0"/>
          </a:p>
          <a:p>
            <a:pPr marL="742950" lvl="1" indent="-285750">
              <a:buFont typeface="Wingdings" charset="2"/>
              <a:buChar char="ü"/>
            </a:pPr>
            <a:r>
              <a:rPr lang="en-US" dirty="0" err="1"/>
              <a:t>HorizontalPodAutoscalers</a:t>
            </a:r>
            <a:endParaRPr lang="en-US" dirty="0" smtClean="0"/>
          </a:p>
          <a:p>
            <a:pPr marL="742950" lvl="1" indent="-285750">
              <a:buFont typeface="Wingdings" charset="2"/>
              <a:buChar char="ü"/>
            </a:pPr>
            <a:r>
              <a:rPr lang="en-US" dirty="0" smtClean="0"/>
              <a:t>Ingress</a:t>
            </a:r>
          </a:p>
          <a:p>
            <a:pPr marL="742950" lvl="1" indent="-285750">
              <a:buFont typeface="Wingdings" charset="2"/>
              <a:buChar char="ü"/>
            </a:pPr>
            <a:r>
              <a:rPr lang="en-US" dirty="0" smtClean="0"/>
              <a:t>Jobs</a:t>
            </a:r>
          </a:p>
          <a:p>
            <a:pPr marL="742950" lvl="1" indent="-285750">
              <a:buFont typeface="Wingdings" charset="2"/>
              <a:buChar char="ü"/>
            </a:pPr>
            <a:r>
              <a:rPr lang="en-US" dirty="0" err="1" smtClean="0"/>
              <a:t>DaemonSets</a:t>
            </a:r>
            <a:endParaRPr lang="en-US" dirty="0"/>
          </a:p>
          <a:p>
            <a:pPr marL="742950" lvl="1" indent="-285750">
              <a:buFont typeface="Wingdings" charset="2"/>
              <a:buChar char="ü"/>
            </a:pPr>
            <a:r>
              <a:rPr lang="en-US" dirty="0" smtClean="0"/>
              <a:t>Third party resources</a:t>
            </a:r>
          </a:p>
          <a:p>
            <a:pPr marL="742950" lvl="1" indent="-285750">
              <a:buFont typeface="Wingdings" charset="2"/>
              <a:buChar char="ü"/>
            </a:pPr>
            <a:r>
              <a:rPr lang="en-US" dirty="0" smtClean="0"/>
              <a:t>…</a:t>
            </a:r>
          </a:p>
        </p:txBody>
      </p:sp>
      <p:sp>
        <p:nvSpPr>
          <p:cNvPr id="12" name="Oval 11"/>
          <p:cNvSpPr/>
          <p:nvPr/>
        </p:nvSpPr>
        <p:spPr>
          <a:xfrm>
            <a:off x="6807200" y="5334000"/>
            <a:ext cx="3962400" cy="381000"/>
          </a:xfrm>
          <a:prstGeom prst="ellipse">
            <a:avLst/>
          </a:prstGeom>
          <a:noFill/>
          <a:ln w="190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98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5148</TotalTime>
  <Words>1116</Words>
  <Application>Microsoft Macintosh PowerPoint</Application>
  <PresentationFormat>Custom</PresentationFormat>
  <Paragraphs>275</Paragraphs>
  <Slides>24</Slides>
  <Notes>5</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Leveraging the Serverless Architecture for Securing Linux Containers</vt:lpstr>
      <vt:lpstr>Leveraging the Serverless Architecture for Securing Linux Containers</vt:lpstr>
      <vt:lpstr>Shipping Code</vt:lpstr>
      <vt:lpstr>Software Vulnerabilities</vt:lpstr>
      <vt:lpstr>Scanning for Vulnerabilities</vt:lpstr>
      <vt:lpstr>Clustering Containers</vt:lpstr>
      <vt:lpstr>What is Kubernetes?</vt:lpstr>
      <vt:lpstr>Kubernetes Resource Organization </vt:lpstr>
      <vt:lpstr>K8s APIs</vt:lpstr>
      <vt:lpstr>K8s Operators </vt:lpstr>
      <vt:lpstr>K8s Third Party Resource (TPR)</vt:lpstr>
      <vt:lpstr>Kubernetes Limitation</vt:lpstr>
      <vt:lpstr>Introducing the Security Enforcement Operator</vt:lpstr>
      <vt:lpstr>Vulnerability Scanner</vt:lpstr>
      <vt:lpstr>VS Report Example</vt:lpstr>
      <vt:lpstr>Leveraging the Serverless Architecture for Securing Linux Containers</vt:lpstr>
      <vt:lpstr>Introducing OpenWhisk</vt:lpstr>
      <vt:lpstr>Why OpenWhisk?</vt:lpstr>
      <vt:lpstr>Report API and Notifications on Vulnerability Scanner</vt:lpstr>
      <vt:lpstr>Notifications</vt:lpstr>
      <vt:lpstr>Serverless Policy</vt:lpstr>
      <vt:lpstr>Interaction Summary</vt:lpstr>
      <vt:lpstr>Related Work</vt:lpstr>
      <vt:lpstr>That’s it!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NILTON BILA</dc:creator>
  <cp:lastModifiedBy>Ali Kanso</cp:lastModifiedBy>
  <cp:revision>146</cp:revision>
  <dcterms:created xsi:type="dcterms:W3CDTF">2017-05-23T20:46:02Z</dcterms:created>
  <dcterms:modified xsi:type="dcterms:W3CDTF">2017-06-05T19:55:10Z</dcterms:modified>
</cp:coreProperties>
</file>